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03" r:id="rId4"/>
    <p:sldMasterId id="2147484212" r:id="rId5"/>
    <p:sldMasterId id="2147484221" r:id="rId6"/>
  </p:sldMasterIdLst>
  <p:notesMasterIdLst>
    <p:notesMasterId r:id="rId39"/>
  </p:notesMasterIdLst>
  <p:sldIdLst>
    <p:sldId id="604" r:id="rId7"/>
    <p:sldId id="718" r:id="rId8"/>
    <p:sldId id="719" r:id="rId9"/>
    <p:sldId id="720" r:id="rId10"/>
    <p:sldId id="706" r:id="rId11"/>
    <p:sldId id="721" r:id="rId12"/>
    <p:sldId id="707" r:id="rId13"/>
    <p:sldId id="666" r:id="rId14"/>
    <p:sldId id="671" r:id="rId15"/>
    <p:sldId id="722" r:id="rId16"/>
    <p:sldId id="668" r:id="rId17"/>
    <p:sldId id="703" r:id="rId18"/>
    <p:sldId id="723" r:id="rId19"/>
    <p:sldId id="716" r:id="rId20"/>
    <p:sldId id="717" r:id="rId21"/>
    <p:sldId id="726" r:id="rId22"/>
    <p:sldId id="558" r:id="rId23"/>
    <p:sldId id="553" r:id="rId24"/>
    <p:sldId id="559" r:id="rId25"/>
    <p:sldId id="560" r:id="rId26"/>
    <p:sldId id="709" r:id="rId27"/>
    <p:sldId id="673" r:id="rId28"/>
    <p:sldId id="725" r:id="rId29"/>
    <p:sldId id="724" r:id="rId30"/>
    <p:sldId id="557" r:id="rId31"/>
    <p:sldId id="714" r:id="rId32"/>
    <p:sldId id="711" r:id="rId33"/>
    <p:sldId id="712" r:id="rId34"/>
    <p:sldId id="583" r:id="rId35"/>
    <p:sldId id="715" r:id="rId36"/>
    <p:sldId id="678" r:id="rId37"/>
    <p:sldId id="700" r:id="rId38"/>
  </p:sldIdLst>
  <p:sldSz cx="9144000" cy="6858000" type="screen4x3"/>
  <p:notesSz cx="6797675" cy="9926638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F2BD3"/>
    <a:srgbClr val="007E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4D8CB3-A1E9-56C0-66D8-3DE9E1B97868}" v="571" dt="2025-09-01T07:53:25.487"/>
    <p1510:client id="{A518DADF-8387-4C59-B621-1FFEFC89410B}" v="89" dt="2025-09-01T08:04:21.071"/>
    <p1510:client id="{CF30E9E2-8995-CDBD-6321-14D16B50DD25}" v="4" dt="2025-09-01T08:55:23.2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větlý styl 1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180" y="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heme" Target="theme/theme1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ableStyles" Target="tableStyle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80EC3ECF-373D-447A-9EBE-56EC6F90D82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705589DC-F011-4657-BCF2-CC3FA39A61C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86CD23B-84DF-4B4B-9310-E852F4E3E415}" type="datetimeFigureOut">
              <a:rPr lang="cs-CZ"/>
              <a:pPr>
                <a:defRPr/>
              </a:pPr>
              <a:t>01.09.2025</a:t>
            </a:fld>
            <a:endParaRPr lang="cs-CZ"/>
          </a:p>
        </p:txBody>
      </p:sp>
      <p:sp>
        <p:nvSpPr>
          <p:cNvPr id="4" name="Zástupný symbol pro obrázek snímku 3">
            <a:extLst>
              <a:ext uri="{FF2B5EF4-FFF2-40B4-BE49-F238E27FC236}">
                <a16:creationId xmlns:a16="http://schemas.microsoft.com/office/drawing/2014/main" id="{54DB3C0C-94ED-468D-A166-5195FD49D91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>
            <a:extLst>
              <a:ext uri="{FF2B5EF4-FFF2-40B4-BE49-F238E27FC236}">
                <a16:creationId xmlns:a16="http://schemas.microsoft.com/office/drawing/2014/main" id="{A1F52DE9-CEE6-488E-B11C-5B7AA9E4BA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/>
              <a:t>Klepnutím lze upravit styly předlohy textu.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58923F33-6801-4D1A-B68E-B8B0A320841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D5576A3-48CE-4030-AED8-52761767CE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784C0E9-0FF2-4F65-BB17-06BC614A7DFB}" type="slidenum">
              <a:rPr lang="cs-CZ" altLang="cs-CZ"/>
              <a:pPr/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1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8446389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15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2142101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784C0E9-0FF2-4F65-BB17-06BC614A7DFB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6380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22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2842541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3C4FED-0361-5502-66B9-A5F6B0DCAC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B0B47FED-231A-AD76-D21E-54684F012F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6335AACA-788A-B9A3-C227-540DC332B5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44DE7FBA-6F90-CEDC-298F-C1B2FAB9E3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23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6265175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24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9455376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111BF9-585F-D27B-A5F6-BEAC02BB5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D2B2692A-CEE2-5829-4F1C-ABB7F15FDF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84A5DC65-3B73-89A1-DB6E-522B2711F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EF96BB31-B260-CB8A-0553-93A358CD68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784C0E9-0FF2-4F65-BB17-06BC614A7DFB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5470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31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0179897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32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56924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299A6-7427-4F4A-0363-77FA4B60D3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298748E7-BF8A-08F5-A786-93476C3BE0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AFD28D06-C577-FFC5-94FE-4E1EEAB592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4535CE8-F4EB-7907-D9C7-FDEB34E7C3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2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244057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3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360156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7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8718170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8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8139280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10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6420832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11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5239758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12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6479462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14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64859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3212976"/>
            <a:ext cx="8064896" cy="1470025"/>
          </a:xfrm>
        </p:spPr>
        <p:txBody>
          <a:bodyPr anchor="t">
            <a:normAutofit/>
          </a:bodyPr>
          <a:lstStyle>
            <a:lvl1pPr>
              <a:lnSpc>
                <a:spcPts val="4500"/>
              </a:lnSpc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67544" y="4725144"/>
            <a:ext cx="8064896" cy="504056"/>
          </a:xfrm>
        </p:spPr>
        <p:txBody>
          <a:bodyPr/>
          <a:lstStyle>
            <a:lvl1pPr marL="0" indent="0" algn="l">
              <a:lnSpc>
                <a:spcPts val="3500"/>
              </a:lnSpc>
              <a:buNone/>
              <a:defRPr sz="3000"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10"/>
          </p:nvPr>
        </p:nvSpPr>
        <p:spPr>
          <a:xfrm>
            <a:off x="468313" y="5589588"/>
            <a:ext cx="8135937" cy="503237"/>
          </a:xfrm>
        </p:spPr>
        <p:txBody>
          <a:bodyPr anchor="ctr"/>
          <a:lstStyle>
            <a:lvl1pPr algn="l">
              <a:buNone/>
              <a:defRPr sz="1800" baseline="0"/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760017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list">
    <p:bg>
      <p:bgPr>
        <a:solidFill>
          <a:srgbClr val="007E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67544" y="3212976"/>
            <a:ext cx="8064896" cy="1500187"/>
          </a:xfrm>
        </p:spPr>
        <p:txBody>
          <a:bodyPr/>
          <a:lstStyle>
            <a:lvl1pPr marL="0" indent="0">
              <a:lnSpc>
                <a:spcPts val="4500"/>
              </a:lnSpc>
              <a:buNone/>
              <a:defRPr sz="45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281932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na dva řád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4247133"/>
          </a:xfrm>
        </p:spPr>
        <p:txBody>
          <a:bodyPr/>
          <a:lstStyle>
            <a:lvl1pPr marL="360000" indent="-360000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―"/>
              <a:defRPr/>
            </a:lvl1pPr>
            <a:lvl2pPr marL="720000" indent="-360000">
              <a:spcBef>
                <a:spcPts val="600"/>
              </a:spcBef>
              <a:defRPr sz="2000"/>
            </a:lvl2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2"/>
          </p:nvPr>
        </p:nvSpPr>
        <p:spPr>
          <a:xfrm>
            <a:off x="467544" y="1268760"/>
            <a:ext cx="8136903" cy="914400"/>
          </a:xfrm>
        </p:spPr>
        <p:txBody>
          <a:bodyPr/>
          <a:lstStyle>
            <a:lvl1pPr marL="0" indent="0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None/>
              <a:defRPr sz="3000" b="1" baseline="0">
                <a:solidFill>
                  <a:srgbClr val="007EC7"/>
                </a:solidFill>
              </a:defRPr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3"/>
          </p:nvPr>
        </p:nvSpPr>
        <p:spPr>
          <a:xfrm>
            <a:off x="468313" y="6453188"/>
            <a:ext cx="6911975" cy="288925"/>
          </a:xfrm>
        </p:spPr>
        <p:txBody>
          <a:bodyPr/>
          <a:lstStyle>
            <a:lvl1pPr>
              <a:defRPr dirty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>
          <a:xfrm>
            <a:off x="7451725" y="6453188"/>
            <a:ext cx="1223963" cy="288925"/>
          </a:xfrm>
        </p:spPr>
        <p:txBody>
          <a:bodyPr/>
          <a:lstStyle>
            <a:lvl1pPr>
              <a:defRPr/>
            </a:lvl1pPr>
          </a:lstStyle>
          <a:p>
            <a:fld id="{416519FA-568B-4FB4-B9E4-6EBE00DD5C67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0706381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9552" y="3068960"/>
            <a:ext cx="8064896" cy="648072"/>
          </a:xfrm>
        </p:spPr>
        <p:txBody>
          <a:bodyPr anchor="ctr"/>
          <a:lstStyle>
            <a:lvl1pPr marL="0" indent="0">
              <a:buNone/>
              <a:defRPr sz="21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39552" y="3789039"/>
            <a:ext cx="3957836" cy="2520281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3789039"/>
            <a:ext cx="3959423" cy="2520281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11" name="Zástupný symbol pro text 10"/>
          <p:cNvSpPr>
            <a:spLocks noGrp="1"/>
          </p:cNvSpPr>
          <p:nvPr>
            <p:ph type="body" sz="quarter" idx="13"/>
          </p:nvPr>
        </p:nvSpPr>
        <p:spPr>
          <a:xfrm>
            <a:off x="539552" y="1268760"/>
            <a:ext cx="8064896" cy="936104"/>
          </a:xfrm>
        </p:spPr>
        <p:txBody>
          <a:bodyPr anchor="ctr"/>
          <a:lstStyle>
            <a:lvl1pPr marL="0" indent="0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rgbClr val="007EC7"/>
                </a:solidFill>
              </a:defRPr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7" name="Zástupný symbol pro zápatí 7"/>
          <p:cNvSpPr>
            <a:spLocks noGrp="1"/>
          </p:cNvSpPr>
          <p:nvPr>
            <p:ph type="ftr" sz="quarter" idx="14"/>
          </p:nvPr>
        </p:nvSpPr>
        <p:spPr>
          <a:xfrm>
            <a:off x="539750" y="6524625"/>
            <a:ext cx="6840538" cy="217488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8"/>
          <p:cNvSpPr>
            <a:spLocks noGrp="1"/>
          </p:cNvSpPr>
          <p:nvPr>
            <p:ph type="sldNum" sz="quarter" idx="15"/>
          </p:nvPr>
        </p:nvSpPr>
        <p:spPr>
          <a:xfrm>
            <a:off x="7451725" y="6524625"/>
            <a:ext cx="1152525" cy="217488"/>
          </a:xfrm>
        </p:spPr>
        <p:txBody>
          <a:bodyPr/>
          <a:lstStyle>
            <a:lvl1pPr>
              <a:defRPr/>
            </a:lvl1pPr>
          </a:lstStyle>
          <a:p>
            <a:fld id="{8F41D4D0-9F76-4865-8CCE-55E8EE39156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810105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39552" y="2708921"/>
            <a:ext cx="3957836" cy="3600400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708921"/>
            <a:ext cx="3959423" cy="3600400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11" name="Zástupný symbol pro text 10"/>
          <p:cNvSpPr>
            <a:spLocks noGrp="1"/>
          </p:cNvSpPr>
          <p:nvPr>
            <p:ph type="body" sz="quarter" idx="13"/>
          </p:nvPr>
        </p:nvSpPr>
        <p:spPr>
          <a:xfrm>
            <a:off x="539552" y="1268760"/>
            <a:ext cx="8064896" cy="792088"/>
          </a:xfrm>
        </p:spPr>
        <p:txBody>
          <a:bodyPr anchor="ctr"/>
          <a:lstStyle>
            <a:lvl1pPr marL="0" indent="0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rgbClr val="007EC7"/>
                </a:solidFill>
              </a:defRPr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7" name="Zástupný symbol pro zápatí 7"/>
          <p:cNvSpPr>
            <a:spLocks noGrp="1"/>
          </p:cNvSpPr>
          <p:nvPr>
            <p:ph type="ftr" sz="quarter" idx="14"/>
          </p:nvPr>
        </p:nvSpPr>
        <p:spPr>
          <a:xfrm>
            <a:off x="539750" y="6524625"/>
            <a:ext cx="6840538" cy="217488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8"/>
          <p:cNvSpPr>
            <a:spLocks noGrp="1"/>
          </p:cNvSpPr>
          <p:nvPr>
            <p:ph type="sldNum" sz="quarter" idx="15"/>
          </p:nvPr>
        </p:nvSpPr>
        <p:spPr>
          <a:xfrm>
            <a:off x="7451725" y="6524625"/>
            <a:ext cx="1152525" cy="217488"/>
          </a:xfrm>
        </p:spPr>
        <p:txBody>
          <a:bodyPr/>
          <a:lstStyle>
            <a:lvl1pPr>
              <a:defRPr/>
            </a:lvl1pPr>
          </a:lstStyle>
          <a:p>
            <a:fld id="{07896E58-1022-430D-9078-12A9C966D1A6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4755696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list">
    <p:bg>
      <p:bgPr>
        <a:solidFill>
          <a:srgbClr val="007E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67544" y="3212977"/>
            <a:ext cx="8064896" cy="1080119"/>
          </a:xfrm>
        </p:spPr>
        <p:txBody>
          <a:bodyPr/>
          <a:lstStyle>
            <a:lvl1pPr marL="0" indent="0">
              <a:lnSpc>
                <a:spcPts val="4500"/>
              </a:lnSpc>
              <a:buNone/>
              <a:defRPr sz="45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6205539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50" b="0" i="0">
                <a:solidFill>
                  <a:srgbClr val="FFC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4D4D4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506078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dpis na 1 řád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824537"/>
          </a:xfrm>
          <a:prstGeom prst="rect">
            <a:avLst/>
          </a:prstGeom>
        </p:spPr>
        <p:txBody>
          <a:bodyPr/>
          <a:lstStyle>
            <a:lvl1pPr marL="360000" indent="-360000" algn="l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Arial" pitchFamily="34" charset="0"/>
              <a:buChar char="―"/>
              <a:defRPr sz="2400"/>
            </a:lvl1pPr>
            <a:lvl2pPr marL="720000" indent="-360000" algn="l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defRPr sz="2400"/>
            </a:lvl2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2"/>
          </p:nvPr>
        </p:nvSpPr>
        <p:spPr>
          <a:xfrm>
            <a:off x="467544" y="908720"/>
            <a:ext cx="8219256" cy="6480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baseline="0">
                <a:solidFill>
                  <a:srgbClr val="007EC7"/>
                </a:solidFill>
              </a:defRPr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  <p:pic>
        <p:nvPicPr>
          <p:cNvPr id="8" name="Picture 2" descr="C:\0\Grafický manuál - NEXA - styl SVS 2014\SVS_znacka_100%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333375"/>
            <a:ext cx="9350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849903"/>
      </p:ext>
    </p:extLst>
  </p:cSld>
  <p:clrMapOvr>
    <a:masterClrMapping/>
  </p:clrMapOvr>
  <p:transition spd="slow"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3212976"/>
            <a:ext cx="8064896" cy="1470025"/>
          </a:xfrm>
        </p:spPr>
        <p:txBody>
          <a:bodyPr anchor="t">
            <a:normAutofit/>
          </a:bodyPr>
          <a:lstStyle>
            <a:lvl1pPr>
              <a:lnSpc>
                <a:spcPts val="4500"/>
              </a:lnSpc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67544" y="4725144"/>
            <a:ext cx="8064896" cy="504056"/>
          </a:xfrm>
        </p:spPr>
        <p:txBody>
          <a:bodyPr/>
          <a:lstStyle>
            <a:lvl1pPr marL="0" indent="0" algn="l">
              <a:lnSpc>
                <a:spcPts val="3500"/>
              </a:lnSpc>
              <a:buNone/>
              <a:defRPr sz="3000"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10"/>
          </p:nvPr>
        </p:nvSpPr>
        <p:spPr>
          <a:xfrm>
            <a:off x="468313" y="5589588"/>
            <a:ext cx="8135937" cy="503237"/>
          </a:xfrm>
        </p:spPr>
        <p:txBody>
          <a:bodyPr anchor="ctr"/>
          <a:lstStyle>
            <a:lvl1pPr algn="l">
              <a:buNone/>
              <a:defRPr sz="1800" baseline="0"/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3774167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list">
    <p:bg>
      <p:bgPr>
        <a:solidFill>
          <a:srgbClr val="007E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67544" y="3212976"/>
            <a:ext cx="8064896" cy="1500187"/>
          </a:xfrm>
        </p:spPr>
        <p:txBody>
          <a:bodyPr/>
          <a:lstStyle>
            <a:lvl1pPr marL="0" indent="0">
              <a:lnSpc>
                <a:spcPts val="4500"/>
              </a:lnSpc>
              <a:buNone/>
              <a:defRPr sz="45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29563244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na dva řád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4247133"/>
          </a:xfrm>
        </p:spPr>
        <p:txBody>
          <a:bodyPr/>
          <a:lstStyle>
            <a:lvl1pPr marL="360000" indent="-360000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―"/>
              <a:defRPr/>
            </a:lvl1pPr>
            <a:lvl2pPr marL="720000" indent="-360000">
              <a:spcBef>
                <a:spcPts val="600"/>
              </a:spcBef>
              <a:defRPr sz="2000"/>
            </a:lvl2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2"/>
          </p:nvPr>
        </p:nvSpPr>
        <p:spPr>
          <a:xfrm>
            <a:off x="467544" y="1268760"/>
            <a:ext cx="8136903" cy="914400"/>
          </a:xfrm>
        </p:spPr>
        <p:txBody>
          <a:bodyPr/>
          <a:lstStyle>
            <a:lvl1pPr marL="0" indent="0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None/>
              <a:defRPr sz="3000" b="1" baseline="0">
                <a:solidFill>
                  <a:srgbClr val="007EC7"/>
                </a:solidFill>
              </a:defRPr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3"/>
          </p:nvPr>
        </p:nvSpPr>
        <p:spPr>
          <a:xfrm>
            <a:off x="468313" y="6453188"/>
            <a:ext cx="6911975" cy="288925"/>
          </a:xfr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>
          <a:xfrm>
            <a:off x="7451725" y="6453188"/>
            <a:ext cx="1223963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09F002-F33A-4E63-8267-67F6925A45F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6498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list">
    <p:bg>
      <p:bgPr>
        <a:solidFill>
          <a:srgbClr val="007E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67544" y="3212976"/>
            <a:ext cx="8064896" cy="1500187"/>
          </a:xfrm>
        </p:spPr>
        <p:txBody>
          <a:bodyPr/>
          <a:lstStyle>
            <a:lvl1pPr marL="0" indent="0">
              <a:lnSpc>
                <a:spcPts val="4500"/>
              </a:lnSpc>
              <a:buNone/>
              <a:defRPr sz="45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22459834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9552" y="3068960"/>
            <a:ext cx="8064896" cy="648072"/>
          </a:xfrm>
        </p:spPr>
        <p:txBody>
          <a:bodyPr anchor="ctr"/>
          <a:lstStyle>
            <a:lvl1pPr marL="0" indent="0">
              <a:buNone/>
              <a:defRPr sz="21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39552" y="3789039"/>
            <a:ext cx="3957836" cy="2520281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endParaRPr lang="cs-CZ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3789039"/>
            <a:ext cx="3959423" cy="2520281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11" name="Zástupný symbol pro text 10"/>
          <p:cNvSpPr>
            <a:spLocks noGrp="1"/>
          </p:cNvSpPr>
          <p:nvPr>
            <p:ph type="body" sz="quarter" idx="13"/>
          </p:nvPr>
        </p:nvSpPr>
        <p:spPr>
          <a:xfrm>
            <a:off x="539552" y="1268760"/>
            <a:ext cx="8064896" cy="936104"/>
          </a:xfrm>
        </p:spPr>
        <p:txBody>
          <a:bodyPr anchor="ctr"/>
          <a:lstStyle>
            <a:lvl1pPr marL="0" indent="0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rgbClr val="007EC7"/>
                </a:solidFill>
              </a:defRPr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7" name="Zástupný symbol pro zápatí 7"/>
          <p:cNvSpPr>
            <a:spLocks noGrp="1"/>
          </p:cNvSpPr>
          <p:nvPr>
            <p:ph type="ftr" sz="quarter" idx="14"/>
          </p:nvPr>
        </p:nvSpPr>
        <p:spPr>
          <a:xfrm>
            <a:off x="539750" y="6524625"/>
            <a:ext cx="6840538" cy="217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8"/>
          <p:cNvSpPr>
            <a:spLocks noGrp="1"/>
          </p:cNvSpPr>
          <p:nvPr>
            <p:ph type="sldNum" sz="quarter" idx="15"/>
          </p:nvPr>
        </p:nvSpPr>
        <p:spPr>
          <a:xfrm>
            <a:off x="7451725" y="6524625"/>
            <a:ext cx="1152525" cy="217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4E3AA5-A389-4662-8A66-C81AF2A1AE7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12806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39552" y="2708921"/>
            <a:ext cx="3957836" cy="3600400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endParaRPr lang="cs-CZ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708921"/>
            <a:ext cx="3959423" cy="3600400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11" name="Zástupný symbol pro text 10"/>
          <p:cNvSpPr>
            <a:spLocks noGrp="1"/>
          </p:cNvSpPr>
          <p:nvPr>
            <p:ph type="body" sz="quarter" idx="13"/>
          </p:nvPr>
        </p:nvSpPr>
        <p:spPr>
          <a:xfrm>
            <a:off x="539552" y="1268760"/>
            <a:ext cx="8064896" cy="792088"/>
          </a:xfrm>
        </p:spPr>
        <p:txBody>
          <a:bodyPr anchor="ctr"/>
          <a:lstStyle>
            <a:lvl1pPr marL="0" indent="0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rgbClr val="007EC7"/>
                </a:solidFill>
              </a:defRPr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7" name="Zástupný symbol pro zápatí 7"/>
          <p:cNvSpPr>
            <a:spLocks noGrp="1"/>
          </p:cNvSpPr>
          <p:nvPr>
            <p:ph type="ftr" sz="quarter" idx="14"/>
          </p:nvPr>
        </p:nvSpPr>
        <p:spPr>
          <a:xfrm>
            <a:off x="539750" y="6524625"/>
            <a:ext cx="6840538" cy="217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8"/>
          <p:cNvSpPr>
            <a:spLocks noGrp="1"/>
          </p:cNvSpPr>
          <p:nvPr>
            <p:ph type="sldNum" sz="quarter" idx="15"/>
          </p:nvPr>
        </p:nvSpPr>
        <p:spPr>
          <a:xfrm>
            <a:off x="7451725" y="6524625"/>
            <a:ext cx="1152525" cy="217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A91B2-B293-4830-BB54-4DB706118B5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756259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list">
    <p:bg>
      <p:bgPr>
        <a:solidFill>
          <a:srgbClr val="007E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67544" y="3212977"/>
            <a:ext cx="8064896" cy="1080119"/>
          </a:xfrm>
        </p:spPr>
        <p:txBody>
          <a:bodyPr/>
          <a:lstStyle>
            <a:lvl1pPr marL="0" indent="0">
              <a:lnSpc>
                <a:spcPts val="4500"/>
              </a:lnSpc>
              <a:buNone/>
              <a:defRPr sz="45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9334783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CAD085-E8A6-8845-BD4E-CB4CCA059FC4}" type="datetimeFigureOut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9/1/2025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FF6DA9-008F-8B48-92A6-B652298478B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662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na dva řád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4247133"/>
          </a:xfrm>
        </p:spPr>
        <p:txBody>
          <a:bodyPr/>
          <a:lstStyle>
            <a:lvl1pPr marL="360000" indent="-360000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―"/>
              <a:defRPr/>
            </a:lvl1pPr>
            <a:lvl2pPr marL="720000" indent="-360000">
              <a:spcBef>
                <a:spcPts val="600"/>
              </a:spcBef>
              <a:defRPr sz="2000"/>
            </a:lvl2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2"/>
          </p:nvPr>
        </p:nvSpPr>
        <p:spPr>
          <a:xfrm>
            <a:off x="467544" y="1268760"/>
            <a:ext cx="8136903" cy="914400"/>
          </a:xfrm>
        </p:spPr>
        <p:txBody>
          <a:bodyPr/>
          <a:lstStyle>
            <a:lvl1pPr marL="0" indent="0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None/>
              <a:defRPr sz="3000" b="1" baseline="0">
                <a:solidFill>
                  <a:srgbClr val="007EC7"/>
                </a:solidFill>
              </a:defRPr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3"/>
          </p:nvPr>
        </p:nvSpPr>
        <p:spPr>
          <a:xfrm>
            <a:off x="468313" y="6453188"/>
            <a:ext cx="6911975" cy="288925"/>
          </a:xfrm>
        </p:spPr>
        <p:txBody>
          <a:bodyPr/>
          <a:lstStyle>
            <a:lvl1pPr>
              <a:defRPr dirty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>
          <a:xfrm>
            <a:off x="7451725" y="6453188"/>
            <a:ext cx="1223963" cy="288925"/>
          </a:xfrm>
        </p:spPr>
        <p:txBody>
          <a:bodyPr/>
          <a:lstStyle>
            <a:lvl1pPr>
              <a:defRPr/>
            </a:lvl1pPr>
          </a:lstStyle>
          <a:p>
            <a:fld id="{416519FA-568B-4FB4-B9E4-6EBE00DD5C67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51265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9552" y="3068960"/>
            <a:ext cx="8064896" cy="648072"/>
          </a:xfrm>
        </p:spPr>
        <p:txBody>
          <a:bodyPr anchor="ctr"/>
          <a:lstStyle>
            <a:lvl1pPr marL="0" indent="0">
              <a:buNone/>
              <a:defRPr sz="21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39552" y="3789039"/>
            <a:ext cx="3957836" cy="2520281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3789039"/>
            <a:ext cx="3959423" cy="2520281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11" name="Zástupný symbol pro text 10"/>
          <p:cNvSpPr>
            <a:spLocks noGrp="1"/>
          </p:cNvSpPr>
          <p:nvPr>
            <p:ph type="body" sz="quarter" idx="13"/>
          </p:nvPr>
        </p:nvSpPr>
        <p:spPr>
          <a:xfrm>
            <a:off x="539552" y="1268760"/>
            <a:ext cx="8064896" cy="936104"/>
          </a:xfrm>
        </p:spPr>
        <p:txBody>
          <a:bodyPr anchor="ctr"/>
          <a:lstStyle>
            <a:lvl1pPr marL="0" indent="0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rgbClr val="007EC7"/>
                </a:solidFill>
              </a:defRPr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7" name="Zástupný symbol pro zápatí 7"/>
          <p:cNvSpPr>
            <a:spLocks noGrp="1"/>
          </p:cNvSpPr>
          <p:nvPr>
            <p:ph type="ftr" sz="quarter" idx="14"/>
          </p:nvPr>
        </p:nvSpPr>
        <p:spPr>
          <a:xfrm>
            <a:off x="539750" y="6524625"/>
            <a:ext cx="6840538" cy="217488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8"/>
          <p:cNvSpPr>
            <a:spLocks noGrp="1"/>
          </p:cNvSpPr>
          <p:nvPr>
            <p:ph type="sldNum" sz="quarter" idx="15"/>
          </p:nvPr>
        </p:nvSpPr>
        <p:spPr>
          <a:xfrm>
            <a:off x="7451725" y="6524625"/>
            <a:ext cx="1152525" cy="217488"/>
          </a:xfrm>
        </p:spPr>
        <p:txBody>
          <a:bodyPr/>
          <a:lstStyle>
            <a:lvl1pPr>
              <a:defRPr/>
            </a:lvl1pPr>
          </a:lstStyle>
          <a:p>
            <a:fld id="{8F41D4D0-9F76-4865-8CCE-55E8EE39156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896527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39552" y="2708921"/>
            <a:ext cx="3957836" cy="3600400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708921"/>
            <a:ext cx="3959423" cy="3600400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11" name="Zástupný symbol pro text 10"/>
          <p:cNvSpPr>
            <a:spLocks noGrp="1"/>
          </p:cNvSpPr>
          <p:nvPr>
            <p:ph type="body" sz="quarter" idx="13"/>
          </p:nvPr>
        </p:nvSpPr>
        <p:spPr>
          <a:xfrm>
            <a:off x="539552" y="1268760"/>
            <a:ext cx="8064896" cy="792088"/>
          </a:xfrm>
        </p:spPr>
        <p:txBody>
          <a:bodyPr anchor="ctr"/>
          <a:lstStyle>
            <a:lvl1pPr marL="0" indent="0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rgbClr val="007EC7"/>
                </a:solidFill>
              </a:defRPr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7" name="Zástupný symbol pro zápatí 7"/>
          <p:cNvSpPr>
            <a:spLocks noGrp="1"/>
          </p:cNvSpPr>
          <p:nvPr>
            <p:ph type="ftr" sz="quarter" idx="14"/>
          </p:nvPr>
        </p:nvSpPr>
        <p:spPr>
          <a:xfrm>
            <a:off x="539750" y="6524625"/>
            <a:ext cx="6840538" cy="217488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8"/>
          <p:cNvSpPr>
            <a:spLocks noGrp="1"/>
          </p:cNvSpPr>
          <p:nvPr>
            <p:ph type="sldNum" sz="quarter" idx="15"/>
          </p:nvPr>
        </p:nvSpPr>
        <p:spPr>
          <a:xfrm>
            <a:off x="7451725" y="6524625"/>
            <a:ext cx="1152525" cy="217488"/>
          </a:xfrm>
        </p:spPr>
        <p:txBody>
          <a:bodyPr/>
          <a:lstStyle>
            <a:lvl1pPr>
              <a:defRPr/>
            </a:lvl1pPr>
          </a:lstStyle>
          <a:p>
            <a:fld id="{07896E58-1022-430D-9078-12A9C966D1A6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26154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list">
    <p:bg>
      <p:bgPr>
        <a:solidFill>
          <a:srgbClr val="007E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67544" y="3212977"/>
            <a:ext cx="8064896" cy="1080119"/>
          </a:xfrm>
        </p:spPr>
        <p:txBody>
          <a:bodyPr/>
          <a:lstStyle>
            <a:lvl1pPr marL="0" indent="0">
              <a:lnSpc>
                <a:spcPts val="4500"/>
              </a:lnSpc>
              <a:buNone/>
              <a:defRPr sz="45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427886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50" b="0" i="0">
                <a:solidFill>
                  <a:srgbClr val="FFC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4D4D4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73387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dpis na 1 řád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824537"/>
          </a:xfrm>
          <a:prstGeom prst="rect">
            <a:avLst/>
          </a:prstGeom>
        </p:spPr>
        <p:txBody>
          <a:bodyPr/>
          <a:lstStyle>
            <a:lvl1pPr marL="360000" indent="-360000" algn="l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Arial" pitchFamily="34" charset="0"/>
              <a:buChar char="―"/>
              <a:defRPr sz="2400"/>
            </a:lvl1pPr>
            <a:lvl2pPr marL="720000" indent="-360000" algn="l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defRPr sz="2400"/>
            </a:lvl2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2"/>
          </p:nvPr>
        </p:nvSpPr>
        <p:spPr>
          <a:xfrm>
            <a:off x="467544" y="908720"/>
            <a:ext cx="8219256" cy="6480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baseline="0">
                <a:solidFill>
                  <a:srgbClr val="007EC7"/>
                </a:solidFill>
              </a:defRPr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  <p:pic>
        <p:nvPicPr>
          <p:cNvPr id="8" name="Picture 2" descr="C:\0\Grafický manuál - NEXA - styl SVS 2014\SVS_znacka_100%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3375"/>
            <a:ext cx="9350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6655302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blipFill dpi="0" rotWithShape="0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3212976"/>
            <a:ext cx="8064896" cy="1470025"/>
          </a:xfrm>
        </p:spPr>
        <p:txBody>
          <a:bodyPr anchor="t">
            <a:normAutofit/>
          </a:bodyPr>
          <a:lstStyle>
            <a:lvl1pPr>
              <a:lnSpc>
                <a:spcPts val="4500"/>
              </a:lnSpc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67544" y="4725144"/>
            <a:ext cx="8064896" cy="504056"/>
          </a:xfrm>
        </p:spPr>
        <p:txBody>
          <a:bodyPr/>
          <a:lstStyle>
            <a:lvl1pPr marL="0" indent="0" algn="l">
              <a:lnSpc>
                <a:spcPts val="3500"/>
              </a:lnSpc>
              <a:buNone/>
              <a:defRPr sz="3000"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10"/>
          </p:nvPr>
        </p:nvSpPr>
        <p:spPr>
          <a:xfrm>
            <a:off x="468313" y="5589588"/>
            <a:ext cx="8135937" cy="503237"/>
          </a:xfrm>
        </p:spPr>
        <p:txBody>
          <a:bodyPr anchor="ctr"/>
          <a:lstStyle>
            <a:lvl1pPr algn="l">
              <a:buNone/>
              <a:defRPr sz="1800" baseline="0"/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4200370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1692275" y="274638"/>
            <a:ext cx="6994525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 předlohy nadpisů.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68313" y="2133600"/>
            <a:ext cx="8229600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styly předlohy textu 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68313" y="6524625"/>
            <a:ext cx="6911975" cy="1968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7451725" y="6524625"/>
            <a:ext cx="1223963" cy="1968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fld id="{37420111-3C1C-4A1E-B78E-CADC464432E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613589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4" r:id="rId1"/>
    <p:sldLayoutId id="2147484205" r:id="rId2"/>
    <p:sldLayoutId id="2147484206" r:id="rId3"/>
    <p:sldLayoutId id="2147484207" r:id="rId4"/>
    <p:sldLayoutId id="2147484208" r:id="rId5"/>
    <p:sldLayoutId id="2147484209" r:id="rId6"/>
    <p:sldLayoutId id="2147484210" r:id="rId7"/>
    <p:sldLayoutId id="2147484211" r:id="rId8"/>
  </p:sldLayoutIdLst>
  <p:hf sldNum="0" hdr="0" ftr="0" dt="0"/>
  <p:txStyles>
    <p:titleStyle>
      <a:lvl1pPr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 kern="1200">
          <a:solidFill>
            <a:srgbClr val="007EC7"/>
          </a:solidFill>
          <a:latin typeface="Arial" pitchFamily="34" charset="0"/>
          <a:ea typeface="+mj-ea"/>
          <a:cs typeface="Arial" pitchFamily="34" charset="0"/>
        </a:defRPr>
      </a:lvl1pPr>
      <a:lvl2pPr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2pPr>
      <a:lvl3pPr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3pPr>
      <a:lvl4pPr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4pPr>
      <a:lvl5pPr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9pPr>
    </p:titleStyle>
    <p:bodyStyle>
      <a:lvl1pPr marL="539750" indent="-457200" algn="l" rtl="0" eaLnBrk="1" fontAlgn="base" hangingPunct="1">
        <a:lnSpc>
          <a:spcPts val="2500"/>
        </a:lnSpc>
        <a:spcBef>
          <a:spcPts val="600"/>
        </a:spcBef>
        <a:spcAft>
          <a:spcPts val="600"/>
        </a:spcAft>
        <a:buClr>
          <a:srgbClr val="007EC7"/>
        </a:buClr>
        <a:buFont typeface="Arial" panose="020B0604020202020204" pitchFamily="34" charset="0"/>
        <a:buChar char="―"/>
        <a:defRPr sz="21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lnSpc>
          <a:spcPts val="2500"/>
        </a:lnSpc>
        <a:spcBef>
          <a:spcPts val="1800"/>
        </a:spcBef>
        <a:spcAft>
          <a:spcPts val="600"/>
        </a:spcAft>
        <a:buClr>
          <a:srgbClr val="007EC7"/>
        </a:buClr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1692275" y="274638"/>
            <a:ext cx="6994525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 předlohy nadpisů.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68313" y="2133600"/>
            <a:ext cx="8229600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styly předlohy textu 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68313" y="6524625"/>
            <a:ext cx="6911975" cy="1968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7451725" y="6524625"/>
            <a:ext cx="1223963" cy="1968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fld id="{37420111-3C1C-4A1E-B78E-CADC464432E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921291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3" r:id="rId1"/>
    <p:sldLayoutId id="2147484214" r:id="rId2"/>
    <p:sldLayoutId id="2147484215" r:id="rId3"/>
    <p:sldLayoutId id="2147484216" r:id="rId4"/>
    <p:sldLayoutId id="2147484217" r:id="rId5"/>
    <p:sldLayoutId id="2147484218" r:id="rId6"/>
    <p:sldLayoutId id="2147484219" r:id="rId7"/>
    <p:sldLayoutId id="2147484220" r:id="rId8"/>
  </p:sldLayoutIdLst>
  <p:hf sldNum="0" hdr="0" ftr="0" dt="0"/>
  <p:txStyles>
    <p:titleStyle>
      <a:lvl1pPr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 kern="1200">
          <a:solidFill>
            <a:srgbClr val="007EC7"/>
          </a:solidFill>
          <a:latin typeface="Arial" pitchFamily="34" charset="0"/>
          <a:ea typeface="+mj-ea"/>
          <a:cs typeface="Arial" pitchFamily="34" charset="0"/>
        </a:defRPr>
      </a:lvl1pPr>
      <a:lvl2pPr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2pPr>
      <a:lvl3pPr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3pPr>
      <a:lvl4pPr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4pPr>
      <a:lvl5pPr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9pPr>
    </p:titleStyle>
    <p:bodyStyle>
      <a:lvl1pPr marL="539750" indent="-457200" algn="l" rtl="0" eaLnBrk="1" fontAlgn="base" hangingPunct="1">
        <a:lnSpc>
          <a:spcPts val="2500"/>
        </a:lnSpc>
        <a:spcBef>
          <a:spcPts val="600"/>
        </a:spcBef>
        <a:spcAft>
          <a:spcPts val="600"/>
        </a:spcAft>
        <a:buClr>
          <a:srgbClr val="007EC7"/>
        </a:buClr>
        <a:buFont typeface="Arial" panose="020B0604020202020204" pitchFamily="34" charset="0"/>
        <a:buChar char="―"/>
        <a:defRPr sz="21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lnSpc>
          <a:spcPts val="2500"/>
        </a:lnSpc>
        <a:spcBef>
          <a:spcPts val="1800"/>
        </a:spcBef>
        <a:spcAft>
          <a:spcPts val="600"/>
        </a:spcAft>
        <a:buClr>
          <a:srgbClr val="007EC7"/>
        </a:buClr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1692275" y="274638"/>
            <a:ext cx="6994525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lze upravit styl předlohy nadpisů.</a:t>
            </a:r>
          </a:p>
        </p:txBody>
      </p:sp>
      <p:sp>
        <p:nvSpPr>
          <p:cNvPr id="2051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68313" y="2133600"/>
            <a:ext cx="8229600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lze upravit styly předlohy textu </a:t>
            </a:r>
          </a:p>
          <a:p>
            <a:pPr lvl="1"/>
            <a:r>
              <a:rPr lang="cs-CZ"/>
              <a:t>Druhá úroveň</a:t>
            </a:r>
          </a:p>
          <a:p>
            <a:pPr lvl="2"/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68313" y="6524625"/>
            <a:ext cx="6911975" cy="1968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7451725" y="6524625"/>
            <a:ext cx="1223963" cy="1968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6D93141-C805-4F56-8E61-849A5C99B54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4033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2" r:id="rId1"/>
    <p:sldLayoutId id="2147484223" r:id="rId2"/>
    <p:sldLayoutId id="2147484224" r:id="rId3"/>
    <p:sldLayoutId id="2147484225" r:id="rId4"/>
    <p:sldLayoutId id="2147484226" r:id="rId5"/>
    <p:sldLayoutId id="2147484227" r:id="rId6"/>
    <p:sldLayoutId id="2147484228" r:id="rId7"/>
  </p:sldLayoutIdLst>
  <p:hf sldNum="0" hdr="0" ftr="0" dt="0"/>
  <p:txStyles>
    <p:titleStyle>
      <a:lvl1pPr algn="l" rtl="0" eaLnBrk="0" fontAlgn="base" hangingPunct="0">
        <a:lnSpc>
          <a:spcPts val="1000"/>
        </a:lnSpc>
        <a:spcBef>
          <a:spcPct val="0"/>
        </a:spcBef>
        <a:spcAft>
          <a:spcPct val="0"/>
        </a:spcAft>
        <a:defRPr sz="900" b="1" kern="1200">
          <a:solidFill>
            <a:srgbClr val="007EC7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9pPr>
    </p:titleStyle>
    <p:bodyStyle>
      <a:lvl1pPr marL="539750" indent="-457200" algn="l" rtl="0" eaLnBrk="0" fontAlgn="base" hangingPunct="0">
        <a:lnSpc>
          <a:spcPts val="2500"/>
        </a:lnSpc>
        <a:spcBef>
          <a:spcPts val="600"/>
        </a:spcBef>
        <a:spcAft>
          <a:spcPts val="600"/>
        </a:spcAft>
        <a:buClr>
          <a:srgbClr val="007EC7"/>
        </a:buClr>
        <a:buFont typeface="Arial" charset="0"/>
        <a:buChar char="―"/>
        <a:defRPr sz="21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lnSpc>
          <a:spcPts val="2500"/>
        </a:lnSpc>
        <a:spcBef>
          <a:spcPts val="1800"/>
        </a:spcBef>
        <a:spcAft>
          <a:spcPts val="600"/>
        </a:spcAft>
        <a:buClr>
          <a:srgbClr val="007EC7"/>
        </a:buClr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 descr="Obsah obrázku obloha, venku, mrak, strom">
            <a:extLst>
              <a:ext uri="{FF2B5EF4-FFF2-40B4-BE49-F238E27FC236}">
                <a16:creationId xmlns:a16="http://schemas.microsoft.com/office/drawing/2014/main" id="{3456D8FB-C81F-B160-7700-44AB9436D8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Obdélník 1"/>
          <p:cNvSpPr/>
          <p:nvPr/>
        </p:nvSpPr>
        <p:spPr>
          <a:xfrm>
            <a:off x="43513" y="764704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4000" b="1">
                <a:solidFill>
                  <a:srgbClr val="3F2BD3"/>
                </a:solidFill>
              </a:rPr>
              <a:t>Management </a:t>
            </a:r>
            <a:r>
              <a:rPr lang="cs-CZ" sz="4000" b="1" err="1">
                <a:solidFill>
                  <a:srgbClr val="3F2BD3"/>
                </a:solidFill>
              </a:rPr>
              <a:t>of</a:t>
            </a:r>
            <a:r>
              <a:rPr lang="cs-CZ" sz="4000" b="1">
                <a:solidFill>
                  <a:srgbClr val="3F2BD3"/>
                </a:solidFill>
              </a:rPr>
              <a:t> </a:t>
            </a:r>
            <a:r>
              <a:rPr lang="cs-CZ" sz="4000" b="1" err="1">
                <a:solidFill>
                  <a:srgbClr val="3F2BD3"/>
                </a:solidFill>
              </a:rPr>
              <a:t>Foot</a:t>
            </a:r>
            <a:r>
              <a:rPr lang="cs-CZ" sz="4000" b="1">
                <a:solidFill>
                  <a:srgbClr val="3F2BD3"/>
                </a:solidFill>
              </a:rPr>
              <a:t> and </a:t>
            </a:r>
            <a:r>
              <a:rPr lang="cs-CZ" sz="4000" b="1" err="1">
                <a:solidFill>
                  <a:srgbClr val="3F2BD3"/>
                </a:solidFill>
              </a:rPr>
              <a:t>Mouth</a:t>
            </a:r>
            <a:r>
              <a:rPr lang="cs-CZ" sz="4000" b="1">
                <a:solidFill>
                  <a:srgbClr val="3F2BD3"/>
                </a:solidFill>
              </a:rPr>
              <a:t> </a:t>
            </a:r>
            <a:r>
              <a:rPr lang="cs-CZ" sz="4000" b="1" err="1">
                <a:solidFill>
                  <a:srgbClr val="3F2BD3"/>
                </a:solidFill>
              </a:rPr>
              <a:t>Disease</a:t>
            </a:r>
            <a:endParaRPr lang="cs-CZ" sz="4000" b="1">
              <a:solidFill>
                <a:srgbClr val="3F2BD3"/>
              </a:solidFill>
            </a:endParaRP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84D32B24-8843-2FDA-B470-1513C19EC402}"/>
              </a:ext>
            </a:extLst>
          </p:cNvPr>
          <p:cNvSpPr txBox="1"/>
          <p:nvPr/>
        </p:nvSpPr>
        <p:spPr>
          <a:xfrm>
            <a:off x="30193" y="6319951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>
                <a:solidFill>
                  <a:srgbClr val="3F2BD3"/>
                </a:solidFill>
                <a:highlight>
                  <a:srgbClr val="FFFF00"/>
                </a:highlight>
              </a:rPr>
              <a:t>Nitra, 5. 9. 2025</a:t>
            </a:r>
          </a:p>
        </p:txBody>
      </p:sp>
      <p:sp>
        <p:nvSpPr>
          <p:cNvPr id="6" name="Nadpis 5">
            <a:extLst>
              <a:ext uri="{FF2B5EF4-FFF2-40B4-BE49-F238E27FC236}">
                <a16:creationId xmlns:a16="http://schemas.microsoft.com/office/drawing/2014/main" id="{F73257DF-51A7-362A-C16C-949452F6BC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544" y="2636912"/>
            <a:ext cx="8064896" cy="2046089"/>
          </a:xfrm>
        </p:spPr>
        <p:txBody>
          <a:bodyPr>
            <a:normAutofit/>
          </a:bodyPr>
          <a:lstStyle/>
          <a:p>
            <a:pPr algn="ctr"/>
            <a:r>
              <a:rPr lang="cs-CZ">
                <a:solidFill>
                  <a:srgbClr val="3F2BD3"/>
                </a:solidFill>
              </a:rPr>
              <a:t>Agrokomplex Nitra</a:t>
            </a:r>
            <a:br>
              <a:rPr lang="cs-CZ">
                <a:solidFill>
                  <a:srgbClr val="3F2BD3"/>
                </a:solidFill>
              </a:rPr>
            </a:br>
            <a:br>
              <a:rPr lang="cs-CZ"/>
            </a:b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3739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06A37E-ECCA-E4D2-6DC7-8771E0EA8D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text 3">
            <a:extLst>
              <a:ext uri="{FF2B5EF4-FFF2-40B4-BE49-F238E27FC236}">
                <a16:creationId xmlns:a16="http://schemas.microsoft.com/office/drawing/2014/main" id="{1C3B3711-AD35-B06C-8F4D-4CCBBC6D5A5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59346" y="116632"/>
            <a:ext cx="5688632" cy="504056"/>
          </a:xfrm>
        </p:spPr>
        <p:txBody>
          <a:bodyPr/>
          <a:lstStyle/>
          <a:p>
            <a:r>
              <a:rPr lang="cs-CZ" err="1">
                <a:latin typeface="Arial"/>
                <a:cs typeface="Arial"/>
              </a:rPr>
              <a:t>Border</a:t>
            </a:r>
            <a:r>
              <a:rPr lang="cs-CZ">
                <a:latin typeface="Arial"/>
                <a:cs typeface="Arial"/>
              </a:rPr>
              <a:t> </a:t>
            </a:r>
            <a:r>
              <a:rPr lang="cs-CZ" err="1">
                <a:latin typeface="Arial"/>
                <a:cs typeface="Arial"/>
              </a:rPr>
              <a:t>crossing</a:t>
            </a:r>
            <a:endParaRPr lang="en-US" err="1">
              <a:latin typeface="Arial"/>
              <a:cs typeface="Arial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29C3105E-3008-9271-4F9B-7D7A4528C3E4}"/>
              </a:ext>
            </a:extLst>
          </p:cNvPr>
          <p:cNvSpPr txBox="1"/>
          <p:nvPr/>
        </p:nvSpPr>
        <p:spPr>
          <a:xfrm>
            <a:off x="531154" y="1340768"/>
            <a:ext cx="7416824" cy="271401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Other vehicles </a:t>
            </a:r>
            <a:r>
              <a:rPr lang="en-US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that </a:t>
            </a:r>
            <a:r>
              <a:rPr lang="en-US" b="1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did not transport veterinary goods </a:t>
            </a:r>
            <a:r>
              <a:rPr lang="en-US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with a total weight </a:t>
            </a:r>
            <a:r>
              <a:rPr lang="en-US" b="1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over 3.5 tons and tractors </a:t>
            </a:r>
            <a:r>
              <a:rPr lang="en-US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could use border crossings</a:t>
            </a:r>
          </a:p>
          <a:p>
            <a:pPr marL="0" marR="0" lvl="0" indent="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err="1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Hodonín</a:t>
            </a:r>
            <a:r>
              <a:rPr lang="en-US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 – </a:t>
            </a:r>
            <a:r>
              <a:rPr lang="en-US" err="1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Holíč</a:t>
            </a:r>
            <a:endParaRPr lang="en-US">
              <a:solidFill>
                <a:prstClr val="black"/>
              </a:solidFill>
              <a:latin typeface="Arial"/>
              <a:ea typeface="Calibri"/>
              <a:cs typeface="Times New Roman"/>
            </a:endParaRPr>
          </a:p>
          <a:p>
            <a:pPr marL="0" marR="0" lvl="0" indent="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Bílá-</a:t>
            </a:r>
            <a:r>
              <a:rPr lang="en-US" err="1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Bumbálka</a:t>
            </a:r>
            <a:r>
              <a:rPr lang="en-US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 – </a:t>
            </a:r>
            <a:r>
              <a:rPr lang="en-US" err="1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Makov</a:t>
            </a:r>
            <a:endParaRPr lang="en-US">
              <a:solidFill>
                <a:prstClr val="black"/>
              </a:solidFill>
              <a:latin typeface="Arial"/>
              <a:ea typeface="Calibri"/>
              <a:cs typeface="Times New Roman"/>
            </a:endParaRPr>
          </a:p>
          <a:p>
            <a:pPr marL="0" marR="0" lvl="0" indent="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+ crossings listed in points 1 – 6</a:t>
            </a:r>
            <a:r>
              <a:rPr lang="cs-CZ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cs-CZ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see</a:t>
            </a:r>
            <a:r>
              <a:rPr lang="cs-CZ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previous</a:t>
            </a:r>
            <a:r>
              <a:rPr lang="cs-CZ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slide)</a:t>
            </a:r>
            <a:endParaRPr lang="en-US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Further measures</a:t>
            </a:r>
          </a:p>
          <a:p>
            <a:pPr marL="0" marR="0" lvl="0" indent="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- The drivers of these vehicles were ordered to undergo </a:t>
            </a:r>
            <a:r>
              <a:rPr lang="en-US" b="1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disinfection of the vehicle when crossing the state border</a:t>
            </a:r>
          </a:p>
        </p:txBody>
      </p:sp>
    </p:spTree>
    <p:extLst>
      <p:ext uri="{BB962C8B-B14F-4D97-AF65-F5344CB8AC3E}">
        <p14:creationId xmlns:p14="http://schemas.microsoft.com/office/powerpoint/2010/main" val="781462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F355C6-A18B-0507-1B63-1319E5B95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text 3">
            <a:extLst>
              <a:ext uri="{FF2B5EF4-FFF2-40B4-BE49-F238E27FC236}">
                <a16:creationId xmlns:a16="http://schemas.microsoft.com/office/drawing/2014/main" id="{0DA678C9-9E7E-F755-9714-3E1D9E2C72E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75656" y="116632"/>
            <a:ext cx="7560840" cy="576064"/>
          </a:xfrm>
        </p:spPr>
        <p:txBody>
          <a:bodyPr/>
          <a:lstStyle/>
          <a:p>
            <a:pPr algn="ctr"/>
            <a:r>
              <a:rPr lang="cs-CZ" sz="3200" err="1"/>
              <a:t>Disinfection</a:t>
            </a:r>
            <a:r>
              <a:rPr lang="cs-CZ" sz="3200"/>
              <a:t> </a:t>
            </a:r>
            <a:r>
              <a:rPr lang="cs-CZ" sz="3200" err="1"/>
              <a:t>at</a:t>
            </a:r>
            <a:r>
              <a:rPr lang="cs-CZ" sz="3200"/>
              <a:t> </a:t>
            </a:r>
            <a:r>
              <a:rPr lang="cs-CZ" sz="3200" err="1"/>
              <a:t>the</a:t>
            </a:r>
            <a:r>
              <a:rPr lang="cs-CZ" sz="3200"/>
              <a:t> </a:t>
            </a:r>
            <a:r>
              <a:rPr lang="cs-CZ" sz="3200" err="1"/>
              <a:t>border</a:t>
            </a:r>
            <a:r>
              <a:rPr lang="cs-CZ" sz="3200"/>
              <a:t> </a:t>
            </a:r>
            <a:r>
              <a:rPr lang="cs-CZ" sz="3200" err="1"/>
              <a:t>crossing</a:t>
            </a:r>
            <a:endParaRPr lang="cs-CZ" sz="3200"/>
          </a:p>
        </p:txBody>
      </p:sp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FEBA6A59-C2DE-CD78-B3EE-B4AA26C867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206678"/>
              </p:ext>
            </p:extLst>
          </p:nvPr>
        </p:nvGraphicFramePr>
        <p:xfrm>
          <a:off x="323528" y="1052736"/>
          <a:ext cx="8229600" cy="3846390"/>
        </p:xfrm>
        <a:graphic>
          <a:graphicData uri="http://schemas.openxmlformats.org/drawingml/2006/table">
            <a:tbl>
              <a:tblPr/>
              <a:tblGrid>
                <a:gridCol w="1116444">
                  <a:extLst>
                    <a:ext uri="{9D8B030D-6E8A-4147-A177-3AD203B41FA5}">
                      <a16:colId xmlns:a16="http://schemas.microsoft.com/office/drawing/2014/main" val="3802367429"/>
                    </a:ext>
                  </a:extLst>
                </a:gridCol>
                <a:gridCol w="1907892">
                  <a:extLst>
                    <a:ext uri="{9D8B030D-6E8A-4147-A177-3AD203B41FA5}">
                      <a16:colId xmlns:a16="http://schemas.microsoft.com/office/drawing/2014/main" val="4169997961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1739705948"/>
                    </a:ext>
                  </a:extLst>
                </a:gridCol>
                <a:gridCol w="1313130">
                  <a:extLst>
                    <a:ext uri="{9D8B030D-6E8A-4147-A177-3AD203B41FA5}">
                      <a16:colId xmlns:a16="http://schemas.microsoft.com/office/drawing/2014/main" val="1906520552"/>
                    </a:ext>
                  </a:extLst>
                </a:gridCol>
                <a:gridCol w="1363801">
                  <a:extLst>
                    <a:ext uri="{9D8B030D-6E8A-4147-A177-3AD203B41FA5}">
                      <a16:colId xmlns:a16="http://schemas.microsoft.com/office/drawing/2014/main" val="1472388859"/>
                    </a:ext>
                  </a:extLst>
                </a:gridCol>
                <a:gridCol w="1016165">
                  <a:extLst>
                    <a:ext uri="{9D8B030D-6E8A-4147-A177-3AD203B41FA5}">
                      <a16:colId xmlns:a16="http://schemas.microsoft.com/office/drawing/2014/main" val="1348653740"/>
                    </a:ext>
                  </a:extLst>
                </a:gridCol>
              </a:tblGrid>
              <a:tr h="1404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Hraniční přechod</a:t>
                      </a:r>
                    </a:p>
                  </a:txBody>
                  <a:tcPr marL="6687" marR="6687" marT="668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Number of vehicles passing over the d</a:t>
                      </a:r>
                      <a:r>
                        <a:rPr lang="cs-CZ" sz="14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isinfection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mats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87" marR="6687" marT="668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400" b="1" i="0" kern="120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cs-CZ" sz="1400" b="1" i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cs-CZ" sz="1400" b="1" i="0" kern="120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which</a:t>
                      </a:r>
                      <a:r>
                        <a:rPr lang="cs-CZ" sz="1400" b="1" i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full </a:t>
                      </a:r>
                      <a:r>
                        <a:rPr lang="cs-CZ" sz="1400" b="1" i="0" kern="120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decontamination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687" marR="6687" marT="668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4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Consumption</a:t>
                      </a:r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cs-CZ" sz="14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</a:t>
                      </a:r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CPC8 </a:t>
                      </a:r>
                      <a:r>
                        <a:rPr lang="cs-CZ" sz="14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concentrate</a:t>
                      </a:r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(l)</a:t>
                      </a:r>
                    </a:p>
                  </a:txBody>
                  <a:tcPr marL="6687" marR="6687" marT="668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4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Consumption</a:t>
                      </a:r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cs-CZ" sz="14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</a:t>
                      </a:r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FAM30 </a:t>
                      </a:r>
                      <a:r>
                        <a:rPr lang="cs-CZ" sz="14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concentrate</a:t>
                      </a:r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(l)</a:t>
                      </a:r>
                    </a:p>
                  </a:txBody>
                  <a:tcPr marL="6687" marR="6687" marT="668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4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Number</a:t>
                      </a:r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cs-CZ" sz="14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</a:t>
                      </a:r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cs-CZ" sz="14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mats</a:t>
                      </a:r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cs-CZ" sz="14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used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87" marR="6687" marT="668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6617596"/>
                  </a:ext>
                </a:extLst>
              </a:tr>
              <a:tr h="1404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Bílá - Bumbálka - Makov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17 953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330,4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1115532"/>
                  </a:ext>
                </a:extLst>
              </a:tr>
              <a:tr h="1404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Mosty u </a:t>
                      </a:r>
                      <a:r>
                        <a:rPr lang="cs-CZ" sz="14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Jablůňkova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100 532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3 411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558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877,5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209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956402"/>
                  </a:ext>
                </a:extLst>
              </a:tr>
              <a:tr h="1404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Starý Hrozenkov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59 680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13 402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1 437,4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3 215,5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6672806"/>
                  </a:ext>
                </a:extLst>
              </a:tr>
              <a:tr h="1404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Lanžhot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207 209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2 791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2 700,2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853,5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374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6400235"/>
                  </a:ext>
                </a:extLst>
              </a:tr>
              <a:tr h="1404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Hatě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12 688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477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312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443412"/>
                  </a:ext>
                </a:extLst>
              </a:tr>
              <a:tr h="1404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Hodonín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21 345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185,6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2285450"/>
                  </a:ext>
                </a:extLst>
              </a:tr>
              <a:tr h="1404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Mikulov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1 559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242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81,3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0041778"/>
                  </a:ext>
                </a:extLst>
              </a:tr>
              <a:tr h="1404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Halámky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1 904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70,9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4489817"/>
                  </a:ext>
                </a:extLst>
              </a:tr>
              <a:tr h="14711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Celkem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422 870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20 434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5 675,8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4 946,5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889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88732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4695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68151E9-A345-14BF-BB37-54C568411C0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75656" y="261986"/>
            <a:ext cx="6984776" cy="53082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err="1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Disinfection</a:t>
            </a:r>
            <a:r>
              <a:rPr kumimoji="0" lang="cs-CZ" sz="2400" b="1" i="0" u="none" strike="noStrike" kern="1200" cap="none" spc="0" normalizeH="0" baseline="0" noProof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cs-CZ" sz="2400" b="1" i="0" u="none" strike="noStrike" kern="1200" cap="none" spc="0" normalizeH="0" baseline="0" noProof="0" err="1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of</a:t>
            </a:r>
            <a:r>
              <a:rPr kumimoji="0" lang="cs-CZ" sz="2400" b="1" i="0" u="none" strike="noStrike" kern="1200" cap="none" spc="0" normalizeH="0" baseline="0" noProof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cs-CZ" sz="2400" b="1" i="0" u="none" strike="noStrike" kern="1200" cap="none" spc="0" normalizeH="0" baseline="0" noProof="0" err="1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vehicles</a:t>
            </a:r>
            <a:r>
              <a:rPr kumimoji="0" lang="cs-CZ" sz="2400" b="1" i="0" u="none" strike="noStrike" kern="1200" cap="none" spc="0" normalizeH="0" baseline="0" noProof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cs-CZ" sz="2400" b="1" i="0" u="none" strike="noStrike" kern="1200" cap="none" spc="0" normalizeH="0" baseline="0" noProof="0" err="1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throug</a:t>
            </a:r>
            <a:r>
              <a:rPr kumimoji="0" lang="cs-CZ" sz="2400" b="1" i="0" u="none" strike="noStrike" kern="1200" cap="none" spc="0" normalizeH="0" baseline="0" noProof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cs-CZ" sz="2400" b="1" i="0" u="none" strike="noStrike" kern="1200" cap="none" spc="0" normalizeH="0" baseline="0" noProof="0" err="1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mats</a:t>
            </a:r>
            <a:endParaRPr kumimoji="0" lang="cs-CZ" sz="2400" b="1" i="0" u="none" strike="noStrike" kern="1200" cap="none" spc="0" normalizeH="0" baseline="0" noProof="0">
              <a:ln>
                <a:noFill/>
              </a:ln>
              <a:solidFill>
                <a:srgbClr val="007EC7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0BE52CA3-3856-7A64-A597-2D46A1F026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612" y="1196752"/>
            <a:ext cx="6840760" cy="400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4323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0D925-100F-2B92-B981-27DEA0D196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text 3">
            <a:extLst>
              <a:ext uri="{FF2B5EF4-FFF2-40B4-BE49-F238E27FC236}">
                <a16:creationId xmlns:a16="http://schemas.microsoft.com/office/drawing/2014/main" id="{BB73F0E6-4972-CDD9-925A-4362224153E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75656" y="261987"/>
            <a:ext cx="7416824" cy="91440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err="1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Complete</a:t>
            </a:r>
            <a:r>
              <a:rPr kumimoji="0" lang="cs-CZ" sz="3200" b="1" i="0" u="none" strike="noStrike" kern="1200" cap="none" spc="0" normalizeH="0" baseline="0" noProof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cs-CZ" sz="3200" b="1" i="0" u="none" strike="noStrike" kern="1200" cap="none" spc="0" normalizeH="0" baseline="0" noProof="0" err="1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vehicle</a:t>
            </a:r>
            <a:r>
              <a:rPr kumimoji="0" lang="cs-CZ" sz="3200" b="1" i="0" u="none" strike="noStrike" kern="1200" cap="none" spc="0" normalizeH="0" baseline="0" noProof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cs-CZ" sz="3200" b="1" i="0" u="none" strike="noStrike" kern="1200" cap="none" spc="0" normalizeH="0" baseline="0" noProof="0" err="1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disinfection</a:t>
            </a:r>
            <a:r>
              <a:rPr kumimoji="0" lang="cs-CZ" sz="3200" b="1" i="0" u="none" strike="noStrike" kern="1200" cap="none" spc="0" normalizeH="0" baseline="0" noProof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cs-CZ" sz="3200" b="1" i="0" u="none" strike="noStrike" kern="1200" cap="none" spc="0" normalizeH="0" baseline="0" noProof="0" err="1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throug</a:t>
            </a:r>
            <a:r>
              <a:rPr kumimoji="0" lang="cs-CZ" sz="3200" b="1" i="0" u="none" strike="noStrike" kern="1200" cap="none" spc="0" normalizeH="0" baseline="0" noProof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cs-CZ" sz="3200" b="1" i="0" u="none" strike="noStrike" kern="1200" cap="none" spc="0" normalizeH="0" baseline="0" noProof="0" err="1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mats</a:t>
            </a:r>
            <a:endParaRPr kumimoji="0" lang="cs-CZ" sz="3200" b="1" i="0" u="none" strike="noStrike" kern="1200" cap="none" spc="0" normalizeH="0" baseline="0" noProof="0">
              <a:ln>
                <a:noFill/>
              </a:ln>
              <a:solidFill>
                <a:srgbClr val="007EC7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endParaRPr lang="cs-CZ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478207D4-8AB8-E3CC-9172-D01C54F00B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1440944"/>
            <a:ext cx="6214764" cy="397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7869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88C8375-1883-A8CD-02FF-08BA28328B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619672" y="188640"/>
            <a:ext cx="7344816" cy="1135716"/>
          </a:xfrm>
        </p:spPr>
        <p:txBody>
          <a:bodyPr/>
          <a:lstStyle/>
          <a:p>
            <a:pPr algn="ctr"/>
            <a:r>
              <a:rPr lang="cs-CZ" sz="2800" b="0" err="1">
                <a:latin typeface="Arial"/>
                <a:cs typeface="Arial"/>
              </a:rPr>
              <a:t>Veterinary</a:t>
            </a:r>
            <a:r>
              <a:rPr lang="cs-CZ" sz="2800" b="0">
                <a:latin typeface="Arial"/>
                <a:cs typeface="Arial"/>
              </a:rPr>
              <a:t> </a:t>
            </a:r>
            <a:r>
              <a:rPr lang="cs-CZ" sz="2800" b="0" err="1">
                <a:latin typeface="Arial"/>
                <a:cs typeface="Arial"/>
              </a:rPr>
              <a:t>checks</a:t>
            </a:r>
            <a:r>
              <a:rPr lang="cs-CZ" sz="2800" b="0">
                <a:latin typeface="Arial"/>
                <a:cs typeface="Arial"/>
              </a:rPr>
              <a:t> </a:t>
            </a:r>
            <a:r>
              <a:rPr lang="cs-CZ" sz="2800" b="0" err="1">
                <a:latin typeface="Arial"/>
                <a:cs typeface="Arial"/>
              </a:rPr>
              <a:t>at</a:t>
            </a:r>
            <a:r>
              <a:rPr lang="cs-CZ" sz="2800" b="0">
                <a:latin typeface="Arial"/>
                <a:cs typeface="Arial"/>
              </a:rPr>
              <a:t> </a:t>
            </a:r>
            <a:r>
              <a:rPr lang="cs-CZ" sz="2800" b="0" err="1">
                <a:latin typeface="Arial"/>
                <a:cs typeface="Arial"/>
              </a:rPr>
              <a:t>border</a:t>
            </a:r>
            <a:r>
              <a:rPr lang="cs-CZ" sz="2800" b="0">
                <a:latin typeface="Arial"/>
                <a:cs typeface="Arial"/>
              </a:rPr>
              <a:t> </a:t>
            </a:r>
            <a:r>
              <a:rPr lang="cs-CZ" sz="2800" b="0" err="1">
                <a:latin typeface="Arial"/>
                <a:cs typeface="Arial"/>
              </a:rPr>
              <a:t>crossings</a:t>
            </a:r>
            <a:r>
              <a:rPr lang="cs-CZ" sz="2800" b="0">
                <a:latin typeface="Arial"/>
                <a:cs typeface="Arial"/>
              </a:rPr>
              <a:t> and </a:t>
            </a:r>
            <a:r>
              <a:rPr lang="cs-CZ" sz="2800" b="0" err="1">
                <a:latin typeface="Arial"/>
                <a:cs typeface="Arial"/>
              </a:rPr>
              <a:t>inland</a:t>
            </a:r>
            <a:r>
              <a:rPr lang="cs-CZ" sz="2800" b="0">
                <a:latin typeface="Arial"/>
                <a:cs typeface="Arial"/>
              </a:rPr>
              <a:t> </a:t>
            </a:r>
            <a:r>
              <a:rPr lang="cs-CZ" sz="2800" b="0" err="1">
                <a:latin typeface="Arial"/>
                <a:cs typeface="Arial"/>
              </a:rPr>
              <a:t>during</a:t>
            </a:r>
            <a:r>
              <a:rPr lang="cs-CZ" sz="2800" b="0">
                <a:latin typeface="Arial"/>
                <a:cs typeface="Arial"/>
              </a:rPr>
              <a:t> animal transport</a:t>
            </a:r>
            <a:endParaRPr lang="en-US" sz="2800">
              <a:latin typeface="Arial"/>
              <a:cs typeface="Arial"/>
            </a:endParaRPr>
          </a:p>
        </p:txBody>
      </p:sp>
      <p:graphicFrame>
        <p:nvGraphicFramePr>
          <p:cNvPr id="9" name="Tabulka 8">
            <a:extLst>
              <a:ext uri="{FF2B5EF4-FFF2-40B4-BE49-F238E27FC236}">
                <a16:creationId xmlns:a16="http://schemas.microsoft.com/office/drawing/2014/main" id="{3D83E749-B387-6D10-DDC0-AEBB484A3F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402320"/>
              </p:ext>
            </p:extLst>
          </p:nvPr>
        </p:nvGraphicFramePr>
        <p:xfrm>
          <a:off x="2771800" y="1628800"/>
          <a:ext cx="3816424" cy="4032448"/>
        </p:xfrm>
        <a:graphic>
          <a:graphicData uri="http://schemas.openxmlformats.org/drawingml/2006/table">
            <a:tbl>
              <a:tblPr/>
              <a:tblGrid>
                <a:gridCol w="2232248">
                  <a:extLst>
                    <a:ext uri="{9D8B030D-6E8A-4147-A177-3AD203B41FA5}">
                      <a16:colId xmlns:a16="http://schemas.microsoft.com/office/drawing/2014/main" val="1311122877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381222371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RVA </a:t>
                      </a:r>
                      <a:r>
                        <a:rPr lang="cs-CZ" sz="18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</a:t>
                      </a:r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region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N. </a:t>
                      </a:r>
                      <a:r>
                        <a:rPr lang="cs-CZ" sz="16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</a:t>
                      </a:r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cs-CZ" sz="16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controls</a:t>
                      </a:r>
                      <a:endParaRPr lang="cs-CZ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5951775"/>
                  </a:ext>
                </a:extLst>
              </a:tr>
              <a:tr h="2406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Capital</a:t>
                      </a: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cs-CZ" sz="18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</a:t>
                      </a: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cs-CZ" sz="18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Praque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2824033"/>
                  </a:ext>
                </a:extLst>
              </a:tr>
              <a:tr h="2406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South</a:t>
                      </a: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cs-CZ" sz="18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Moravian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831475"/>
                  </a:ext>
                </a:extLst>
              </a:tr>
              <a:tr h="2406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Moravian</a:t>
                      </a: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- </a:t>
                      </a:r>
                      <a:r>
                        <a:rPr lang="cs-CZ" sz="18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Silesian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5883963"/>
                  </a:ext>
                </a:extLst>
              </a:tr>
              <a:tr h="2406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Zlín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860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Pardubice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089018"/>
                  </a:ext>
                </a:extLst>
              </a:tr>
              <a:tr h="2406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South</a:t>
                      </a: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Bohemian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0728516"/>
                  </a:ext>
                </a:extLst>
              </a:tr>
              <a:tr h="2406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Central</a:t>
                      </a: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Bohemian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4245546"/>
                  </a:ext>
                </a:extLst>
              </a:tr>
              <a:tr h="2406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Liberec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6047718"/>
                  </a:ext>
                </a:extLst>
              </a:tr>
              <a:tr h="2406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Vysočina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871140"/>
                  </a:ext>
                </a:extLst>
              </a:tr>
              <a:tr h="2406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Plzeň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2139991"/>
                  </a:ext>
                </a:extLst>
              </a:tr>
              <a:tr h="2406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Olomouc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8077948"/>
                  </a:ext>
                </a:extLst>
              </a:tr>
              <a:tr h="2406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Ústí nad Labem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6744501"/>
                  </a:ext>
                </a:extLst>
              </a:tr>
              <a:tr h="3424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/</a:t>
                      </a:r>
                      <a:r>
                        <a:rPr lang="cs-CZ" sz="1800" b="1" i="0" u="none" strike="noStrike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violation</a:t>
                      </a:r>
                      <a:endParaRPr lang="cs-CZ" sz="1800" b="1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239/</a:t>
                      </a:r>
                      <a:r>
                        <a:rPr lang="cs-CZ" sz="18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2087499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D8DADFB-EBA3-ACB1-C7CC-AC9A4724F88B}"/>
              </a:ext>
            </a:extLst>
          </p:cNvPr>
          <p:cNvSpPr txBox="1"/>
          <p:nvPr/>
        </p:nvSpPr>
        <p:spPr>
          <a:xfrm>
            <a:off x="257297" y="5907973"/>
            <a:ext cx="8849096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latin typeface="Arial"/>
                <a:cs typeface="Arial"/>
              </a:rPr>
              <a:t>Violations - mostly involved improper disinfection or missing documentation regarding vehicle disinfection.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1690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287756-C395-7E29-6C2F-388FF70B94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79835A0A-2BB4-7860-B5D0-3B0EF31326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890771"/>
              </p:ext>
            </p:extLst>
          </p:nvPr>
        </p:nvGraphicFramePr>
        <p:xfrm>
          <a:off x="127760" y="1406682"/>
          <a:ext cx="4104456" cy="5252271"/>
        </p:xfrm>
        <a:graphic>
          <a:graphicData uri="http://schemas.openxmlformats.org/drawingml/2006/table">
            <a:tbl>
              <a:tblPr/>
              <a:tblGrid>
                <a:gridCol w="2284000">
                  <a:extLst>
                    <a:ext uri="{9D8B030D-6E8A-4147-A177-3AD203B41FA5}">
                      <a16:colId xmlns:a16="http://schemas.microsoft.com/office/drawing/2014/main" val="782352315"/>
                    </a:ext>
                  </a:extLst>
                </a:gridCol>
                <a:gridCol w="1820456">
                  <a:extLst>
                    <a:ext uri="{9D8B030D-6E8A-4147-A177-3AD203B41FA5}">
                      <a16:colId xmlns:a16="http://schemas.microsoft.com/office/drawing/2014/main" val="2590117655"/>
                    </a:ext>
                  </a:extLst>
                </a:gridCol>
              </a:tblGrid>
              <a:tr h="37443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RVA </a:t>
                      </a:r>
                      <a:r>
                        <a:rPr lang="cs-CZ" sz="18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</a:t>
                      </a:r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region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N. f </a:t>
                      </a:r>
                      <a:r>
                        <a:rPr lang="cs-CZ" sz="18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controls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403094"/>
                  </a:ext>
                </a:extLst>
              </a:tr>
              <a:tr h="3354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with</a:t>
                      </a:r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Police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1 238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8331844"/>
                  </a:ext>
                </a:extLst>
              </a:tr>
              <a:tr h="3354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With</a:t>
                      </a:r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cs-CZ" sz="20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customs</a:t>
                      </a:r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cs-CZ" sz="20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officers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222405"/>
                  </a:ext>
                </a:extLst>
              </a:tr>
              <a:tr h="3354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KVSB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8953401"/>
                  </a:ext>
                </a:extLst>
              </a:tr>
              <a:tr h="3354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KVST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5650625"/>
                  </a:ext>
                </a:extLst>
              </a:tr>
              <a:tr h="3354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KVSZ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607908"/>
                  </a:ext>
                </a:extLst>
              </a:tr>
              <a:tr h="3354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MěVS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428688"/>
                  </a:ext>
                </a:extLst>
              </a:tr>
              <a:tr h="3354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KVSC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4248027"/>
                  </a:ext>
                </a:extLst>
              </a:tr>
              <a:tr h="3354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KVSS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849754"/>
                  </a:ext>
                </a:extLst>
              </a:tr>
              <a:tr h="3354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KVSÚ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4569041"/>
                  </a:ext>
                </a:extLst>
              </a:tr>
              <a:tr h="3354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KVSJ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0606222"/>
                  </a:ext>
                </a:extLst>
              </a:tr>
              <a:tr h="3354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KVSM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4693332"/>
                  </a:ext>
                </a:extLst>
              </a:tr>
              <a:tr h="45233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 </a:t>
                      </a:r>
                      <a:r>
                        <a:rPr lang="cs-CZ" sz="20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  <a:endParaRPr lang="cs-CZ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1 299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8111527"/>
                  </a:ext>
                </a:extLst>
              </a:tr>
              <a:tr h="45233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1" i="0" u="none" strike="noStrike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Violation</a:t>
                      </a:r>
                      <a:endParaRPr lang="cs-CZ" sz="2000" b="1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1214199"/>
                  </a:ext>
                </a:extLst>
              </a:tr>
            </a:tbl>
          </a:graphicData>
        </a:graphic>
      </p:graphicFrame>
      <p:sp>
        <p:nvSpPr>
          <p:cNvPr id="8" name="TextovéPole 7">
            <a:extLst>
              <a:ext uri="{FF2B5EF4-FFF2-40B4-BE49-F238E27FC236}">
                <a16:creationId xmlns:a16="http://schemas.microsoft.com/office/drawing/2014/main" id="{8FD4F183-E443-E9E5-67A1-BE891B7F0797}"/>
              </a:ext>
            </a:extLst>
          </p:cNvPr>
          <p:cNvSpPr txBox="1"/>
          <p:nvPr/>
        </p:nvSpPr>
        <p:spPr>
          <a:xfrm>
            <a:off x="4448532" y="1628800"/>
            <a:ext cx="4536504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600" b="1" err="1"/>
              <a:t>Hungary</a:t>
            </a:r>
            <a:r>
              <a:rPr lang="cs-CZ" sz="1600" b="1"/>
              <a:t>:</a:t>
            </a: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en-US" sz="1600"/>
              <a:t>10 tons of cheese made from unpasteurized milk returned</a:t>
            </a: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en-US" sz="1600"/>
              <a:t>1.25 tons of meat products returned</a:t>
            </a: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en-US" sz="1600"/>
              <a:t>59.5 tons of fresh pork meat returned</a:t>
            </a: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en-US" sz="1600"/>
              <a:t>5x violations of the </a:t>
            </a:r>
            <a:r>
              <a:rPr lang="cs-CZ" sz="1600"/>
              <a:t>EVM</a:t>
            </a:r>
            <a:r>
              <a:rPr lang="en-US" sz="1600"/>
              <a:t>, 4x unregistered transporter of animal products, 2x other (</a:t>
            </a:r>
            <a:r>
              <a:rPr lang="cs-CZ" sz="1600"/>
              <a:t>animal-by-</a:t>
            </a:r>
            <a:r>
              <a:rPr lang="cs-CZ" sz="1600" err="1"/>
              <a:t>products</a:t>
            </a:r>
            <a:r>
              <a:rPr lang="en-US" sz="1600"/>
              <a:t>)</a:t>
            </a:r>
            <a:endParaRPr lang="cs-CZ" sz="1600"/>
          </a:p>
          <a:p>
            <a:endParaRPr lang="cs-CZ" sz="1600"/>
          </a:p>
          <a:p>
            <a:r>
              <a:rPr lang="cs-CZ" sz="1600" b="1"/>
              <a:t>Slovakia:</a:t>
            </a: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en-US" sz="1600"/>
              <a:t>26 t of raw milk returned</a:t>
            </a: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en-US" sz="1600"/>
              <a:t>24.5 t of animal by-products returned</a:t>
            </a: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en-US" sz="1600"/>
              <a:t>1.9 t of pork returned</a:t>
            </a: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en-US" sz="1600"/>
              <a:t>5x violation of </a:t>
            </a:r>
            <a:r>
              <a:rPr lang="cs-CZ" sz="1600"/>
              <a:t>EVM</a:t>
            </a:r>
            <a:r>
              <a:rPr lang="en-US" sz="1600"/>
              <a:t>, 2x unregistered carrier, 2x shipment without accompanying documents, 2x hygiene reasons, 5x undeclared shipment</a:t>
            </a:r>
            <a:endParaRPr lang="cs-CZ" sz="1600"/>
          </a:p>
        </p:txBody>
      </p:sp>
      <p:sp>
        <p:nvSpPr>
          <p:cNvPr id="2" name="Zástupný text 3">
            <a:extLst>
              <a:ext uri="{FF2B5EF4-FFF2-40B4-BE49-F238E27FC236}">
                <a16:creationId xmlns:a16="http://schemas.microsoft.com/office/drawing/2014/main" id="{154FEE3F-604B-3A56-DD0D-6C5E6CD19B93}"/>
              </a:ext>
            </a:extLst>
          </p:cNvPr>
          <p:cNvSpPr txBox="1">
            <a:spLocks/>
          </p:cNvSpPr>
          <p:nvPr/>
        </p:nvSpPr>
        <p:spPr bwMode="auto">
          <a:xfrm>
            <a:off x="1475656" y="188640"/>
            <a:ext cx="7344816" cy="1066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Font typeface="Arial" panose="020B0604020202020204" pitchFamily="34" charset="0"/>
              <a:buNone/>
              <a:defRPr sz="3000" b="1" kern="1200" baseline="0">
                <a:solidFill>
                  <a:srgbClr val="007EC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lnSpc>
                <a:spcPts val="2500"/>
              </a:lnSpc>
              <a:spcBef>
                <a:spcPts val="1800"/>
              </a:spcBef>
              <a:spcAft>
                <a:spcPts val="600"/>
              </a:spcAft>
              <a:buClr>
                <a:srgbClr val="007EC7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2400" err="1">
                <a:latin typeface="Arial"/>
                <a:cs typeface="Arial"/>
              </a:rPr>
              <a:t>Veterinary</a:t>
            </a:r>
            <a:r>
              <a:rPr lang="cs-CZ" sz="2400">
                <a:latin typeface="Arial"/>
                <a:cs typeface="Arial"/>
              </a:rPr>
              <a:t> </a:t>
            </a:r>
            <a:r>
              <a:rPr lang="cs-CZ" sz="2400" err="1">
                <a:latin typeface="Arial"/>
                <a:cs typeface="Arial"/>
              </a:rPr>
              <a:t>checks</a:t>
            </a:r>
            <a:r>
              <a:rPr lang="cs-CZ" sz="2400">
                <a:latin typeface="Arial"/>
                <a:cs typeface="Arial"/>
              </a:rPr>
              <a:t> </a:t>
            </a:r>
            <a:r>
              <a:rPr lang="cs-CZ" sz="2400" err="1">
                <a:latin typeface="Arial"/>
                <a:cs typeface="Arial"/>
              </a:rPr>
              <a:t>at</a:t>
            </a:r>
            <a:r>
              <a:rPr lang="cs-CZ" sz="2400">
                <a:latin typeface="Arial"/>
                <a:cs typeface="Arial"/>
              </a:rPr>
              <a:t> </a:t>
            </a:r>
            <a:r>
              <a:rPr lang="cs-CZ" sz="2400" err="1">
                <a:latin typeface="Arial"/>
                <a:cs typeface="Arial"/>
              </a:rPr>
              <a:t>border</a:t>
            </a:r>
            <a:r>
              <a:rPr lang="cs-CZ" sz="2400">
                <a:latin typeface="Arial"/>
                <a:cs typeface="Arial"/>
              </a:rPr>
              <a:t> </a:t>
            </a:r>
            <a:r>
              <a:rPr lang="cs-CZ" sz="2400" err="1">
                <a:latin typeface="Arial"/>
                <a:cs typeface="Arial"/>
              </a:rPr>
              <a:t>crossing</a:t>
            </a:r>
            <a:r>
              <a:rPr lang="cs-CZ" sz="2400">
                <a:latin typeface="Arial"/>
                <a:cs typeface="Arial"/>
              </a:rPr>
              <a:t> and </a:t>
            </a:r>
            <a:r>
              <a:rPr lang="cs-CZ" sz="2400" err="1">
                <a:latin typeface="Arial"/>
                <a:cs typeface="Arial"/>
              </a:rPr>
              <a:t>inland</a:t>
            </a:r>
            <a:r>
              <a:rPr lang="cs-CZ" sz="2400">
                <a:latin typeface="Arial"/>
                <a:cs typeface="Arial"/>
              </a:rPr>
              <a:t> </a:t>
            </a:r>
            <a:r>
              <a:rPr lang="cs-CZ" sz="2400" err="1">
                <a:latin typeface="Arial"/>
                <a:cs typeface="Arial"/>
              </a:rPr>
              <a:t>during</a:t>
            </a:r>
            <a:r>
              <a:rPr lang="cs-CZ" sz="2400">
                <a:latin typeface="Arial"/>
                <a:cs typeface="Arial"/>
              </a:rPr>
              <a:t> </a:t>
            </a:r>
            <a:r>
              <a:rPr lang="cs-CZ" sz="2400" err="1">
                <a:latin typeface="Arial"/>
                <a:cs typeface="Arial"/>
              </a:rPr>
              <a:t>the</a:t>
            </a:r>
            <a:r>
              <a:rPr lang="cs-CZ" sz="2400">
                <a:latin typeface="Arial"/>
                <a:cs typeface="Arial"/>
              </a:rPr>
              <a:t> transport </a:t>
            </a:r>
            <a:r>
              <a:rPr lang="cs-CZ" sz="2400" err="1">
                <a:latin typeface="Arial"/>
                <a:cs typeface="Arial"/>
              </a:rPr>
              <a:t>of</a:t>
            </a:r>
            <a:r>
              <a:rPr lang="cs-CZ" sz="2400">
                <a:latin typeface="Arial"/>
                <a:cs typeface="Arial"/>
              </a:rPr>
              <a:t> animal </a:t>
            </a:r>
            <a:r>
              <a:rPr lang="cs-CZ" sz="2400" err="1">
                <a:latin typeface="Arial"/>
                <a:cs typeface="Arial"/>
              </a:rPr>
              <a:t>products</a:t>
            </a:r>
            <a:endParaRPr lang="cs-CZ" sz="24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034986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71218" y="1988840"/>
            <a:ext cx="8064896" cy="3168352"/>
          </a:xfrm>
        </p:spPr>
        <p:txBody>
          <a:bodyPr>
            <a:normAutofit/>
          </a:bodyPr>
          <a:lstStyle/>
          <a:p>
            <a:pPr algn="ctr"/>
            <a:r>
              <a:rPr lang="cs-CZ" altLang="en-US" sz="4400"/>
              <a:t>FMD </a:t>
            </a:r>
            <a:r>
              <a:rPr lang="cs-CZ" altLang="en-US" sz="4400" err="1"/>
              <a:t>suspicion</a:t>
            </a:r>
            <a:r>
              <a:rPr lang="cs-CZ" altLang="en-US" sz="4400"/>
              <a:t> - </a:t>
            </a:r>
            <a:r>
              <a:rPr lang="cs-CZ" altLang="en-US" sz="4400" err="1"/>
              <a:t>cattle</a:t>
            </a:r>
            <a:r>
              <a:rPr lang="cs-CZ" altLang="en-US" sz="4400"/>
              <a:t> </a:t>
            </a:r>
            <a:br>
              <a:rPr lang="cs-CZ" altLang="en-US" sz="4400"/>
            </a:br>
            <a:br>
              <a:rPr lang="cs-CZ" altLang="en-US" sz="4400"/>
            </a:br>
            <a:r>
              <a:rPr lang="cs-CZ" altLang="en-US" sz="4400" err="1"/>
              <a:t>South</a:t>
            </a:r>
            <a:r>
              <a:rPr lang="cs-CZ" altLang="en-US" sz="4400"/>
              <a:t> </a:t>
            </a:r>
            <a:r>
              <a:rPr lang="cs-CZ" altLang="en-US" sz="4400" err="1"/>
              <a:t>Moravian</a:t>
            </a:r>
            <a:r>
              <a:rPr lang="cs-CZ" altLang="en-US" sz="4400"/>
              <a:t> region</a:t>
            </a:r>
            <a:br>
              <a:rPr lang="cs-CZ" altLang="en-US" sz="4400"/>
            </a:br>
            <a:br>
              <a:rPr lang="cs-CZ" altLang="en-US" sz="4400"/>
            </a:br>
            <a:endParaRPr lang="cs-CZ" sz="4400"/>
          </a:p>
        </p:txBody>
      </p:sp>
    </p:spTree>
    <p:extLst>
      <p:ext uri="{BB962C8B-B14F-4D97-AF65-F5344CB8AC3E}">
        <p14:creationId xmlns:p14="http://schemas.microsoft.com/office/powerpoint/2010/main" val="15071977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9A07B8-0D0A-249F-BF98-397F01EDB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osoba, Maso, hřebík, žíla&#10;&#10;Obsah vygenerovaný umělou inteligencí může být nesprávný.">
            <a:extLst>
              <a:ext uri="{FF2B5EF4-FFF2-40B4-BE49-F238E27FC236}">
                <a16:creationId xmlns:a16="http://schemas.microsoft.com/office/drawing/2014/main" id="{3FCE4891-5251-DC0A-5B0C-0E7094F934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925" y="1355347"/>
            <a:ext cx="2996952" cy="2247714"/>
          </a:xfrm>
          <a:prstGeom prst="rect">
            <a:avLst/>
          </a:prstGeom>
        </p:spPr>
      </p:pic>
      <p:pic>
        <p:nvPicPr>
          <p:cNvPr id="5" name="Obrázek 4" descr="Obsah obrázku osoba, hřebík, ruka, prst&#10;&#10;Obsah vygenerovaný umělou inteligencí může být nesprávný.">
            <a:extLst>
              <a:ext uri="{FF2B5EF4-FFF2-40B4-BE49-F238E27FC236}">
                <a16:creationId xmlns:a16="http://schemas.microsoft.com/office/drawing/2014/main" id="{70A00D35-2A76-A60D-6D4E-08F9A1E6F5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85212" y="1355345"/>
            <a:ext cx="2996953" cy="2247715"/>
          </a:xfrm>
          <a:prstGeom prst="rect">
            <a:avLst/>
          </a:prstGeom>
        </p:spPr>
      </p:pic>
      <p:pic>
        <p:nvPicPr>
          <p:cNvPr id="11" name="Obrázek 10" descr="Obsah obrázku savec, kůň, území, čenich&#10;&#10;Obsah vygenerovaný umělou inteligencí může být nesprávný.">
            <a:extLst>
              <a:ext uri="{FF2B5EF4-FFF2-40B4-BE49-F238E27FC236}">
                <a16:creationId xmlns:a16="http://schemas.microsoft.com/office/drawing/2014/main" id="{E55B3A3F-C5D3-5D78-E38A-6A29239193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18" y="980725"/>
            <a:ext cx="3024337" cy="4032449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7D275232-A863-EF4C-FCAC-E08DD7DF8211}"/>
              </a:ext>
            </a:extLst>
          </p:cNvPr>
          <p:cNvSpPr txBox="1"/>
          <p:nvPr/>
        </p:nvSpPr>
        <p:spPr>
          <a:xfrm>
            <a:off x="2715258" y="163668"/>
            <a:ext cx="5400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ts val="3600"/>
              </a:lnSpc>
              <a:spcBef>
                <a:spcPts val="600"/>
              </a:spcBef>
              <a:spcAft>
                <a:spcPts val="600"/>
              </a:spcAft>
              <a:buClr>
                <a:srgbClr val="007EC7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err="1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Changes</a:t>
            </a:r>
            <a:r>
              <a:rPr kumimoji="0" lang="cs-CZ" sz="3200" b="1" i="0" u="none" strike="noStrike" kern="1200" cap="none" spc="0" normalizeH="0" baseline="0" noProof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kumimoji="0" lang="cs-CZ" sz="3200" b="1" i="0" u="none" strike="noStrike" kern="1200" cap="none" spc="0" normalizeH="0" baseline="0" noProof="0" err="1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kumimoji="0" lang="cs-CZ" sz="3200" b="1" i="0" u="none" strike="noStrike" kern="1200" cap="none" spc="0" normalizeH="0" baseline="0" noProof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cs-CZ" sz="3200" b="1" i="0" u="none" strike="noStrike" kern="1200" cap="none" spc="0" normalizeH="0" baseline="0" noProof="0" err="1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teats</a:t>
            </a:r>
            <a:endParaRPr kumimoji="0" lang="cs-CZ" sz="3200" b="1" i="0" u="none" strike="noStrike" kern="1200" cap="none" spc="0" normalizeH="0" baseline="0" noProof="0">
              <a:ln>
                <a:noFill/>
              </a:ln>
              <a:solidFill>
                <a:srgbClr val="007EC7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C216FFE1-42A8-3083-14E1-CD747B2C588F}"/>
              </a:ext>
            </a:extLst>
          </p:cNvPr>
          <p:cNvSpPr txBox="1"/>
          <p:nvPr/>
        </p:nvSpPr>
        <p:spPr>
          <a:xfrm>
            <a:off x="1043608" y="4071751"/>
            <a:ext cx="7925397" cy="258532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err="1"/>
              <a:t>Two</a:t>
            </a:r>
            <a:r>
              <a:rPr lang="cs-CZ"/>
              <a:t> </a:t>
            </a:r>
            <a:r>
              <a:rPr lang="cs-CZ" err="1"/>
              <a:t>cows</a:t>
            </a:r>
            <a:r>
              <a:rPr lang="cs-CZ"/>
              <a:t> had </a:t>
            </a:r>
            <a:r>
              <a:rPr lang="cs-CZ" err="1"/>
              <a:t>blisters</a:t>
            </a:r>
            <a:r>
              <a:rPr lang="cs-CZ"/>
              <a:t> on </a:t>
            </a:r>
            <a:r>
              <a:rPr lang="cs-CZ" err="1"/>
              <a:t>their</a:t>
            </a:r>
            <a:r>
              <a:rPr lang="cs-CZ"/>
              <a:t> </a:t>
            </a:r>
            <a:r>
              <a:rPr lang="cs-CZ" err="1"/>
              <a:t>teats</a:t>
            </a:r>
            <a:endParaRPr lang="cs-CZ"/>
          </a:p>
          <a:p>
            <a:pPr marL="285750" indent="-285750">
              <a:buFontTx/>
              <a:buChar char="-"/>
            </a:pPr>
            <a:r>
              <a:rPr lang="en-US"/>
              <a:t>they healed after 3 days</a:t>
            </a:r>
            <a:endParaRPr lang="cs-CZ"/>
          </a:p>
          <a:p>
            <a:pPr marL="285750" indent="-285750">
              <a:buFontTx/>
              <a:buChar char="-"/>
            </a:pPr>
            <a:r>
              <a:rPr lang="cs-CZ" err="1"/>
              <a:t>without</a:t>
            </a:r>
            <a:r>
              <a:rPr lang="cs-CZ"/>
              <a:t> </a:t>
            </a:r>
            <a:r>
              <a:rPr lang="cs-CZ" err="1"/>
              <a:t>erosion</a:t>
            </a:r>
            <a:endParaRPr lang="cs-CZ"/>
          </a:p>
          <a:p>
            <a:pPr marL="285750" indent="-285750">
              <a:buChar char="-"/>
            </a:pPr>
            <a:endParaRPr lang="cs-CZ">
              <a:latin typeface="Arial"/>
              <a:cs typeface="Arial"/>
            </a:endParaRPr>
          </a:p>
          <a:p>
            <a:r>
              <a:rPr lang="cs-CZ" err="1">
                <a:latin typeface="Arial"/>
                <a:cs typeface="Arial"/>
              </a:rPr>
              <a:t>Immediate</a:t>
            </a:r>
            <a:r>
              <a:rPr lang="cs-CZ">
                <a:latin typeface="Arial"/>
                <a:cs typeface="Arial"/>
              </a:rPr>
              <a:t> </a:t>
            </a:r>
            <a:r>
              <a:rPr lang="cs-CZ" err="1">
                <a:latin typeface="Arial"/>
                <a:cs typeface="Arial"/>
              </a:rPr>
              <a:t>implementation</a:t>
            </a:r>
            <a:r>
              <a:rPr lang="cs-CZ">
                <a:latin typeface="Arial"/>
                <a:cs typeface="Arial"/>
              </a:rPr>
              <a:t> </a:t>
            </a:r>
            <a:r>
              <a:rPr lang="cs-CZ" err="1">
                <a:latin typeface="Arial"/>
                <a:cs typeface="Arial"/>
              </a:rPr>
              <a:t>of</a:t>
            </a:r>
            <a:r>
              <a:rPr lang="cs-CZ">
                <a:latin typeface="Arial"/>
                <a:cs typeface="Arial"/>
              </a:rPr>
              <a:t> </a:t>
            </a:r>
            <a:r>
              <a:rPr lang="cs-CZ" err="1">
                <a:latin typeface="Arial"/>
                <a:cs typeface="Arial"/>
              </a:rPr>
              <a:t>all</a:t>
            </a:r>
            <a:r>
              <a:rPr lang="cs-CZ">
                <a:latin typeface="Arial"/>
                <a:cs typeface="Arial"/>
              </a:rPr>
              <a:t> </a:t>
            </a:r>
            <a:r>
              <a:rPr lang="cs-CZ" err="1">
                <a:latin typeface="Arial"/>
                <a:cs typeface="Arial"/>
              </a:rPr>
              <a:t>measures</a:t>
            </a:r>
            <a:r>
              <a:rPr lang="cs-CZ">
                <a:latin typeface="Arial"/>
                <a:cs typeface="Arial"/>
              </a:rPr>
              <a:t> on </a:t>
            </a:r>
            <a:r>
              <a:rPr lang="cs-CZ" err="1">
                <a:latin typeface="Arial"/>
                <a:cs typeface="Arial"/>
              </a:rPr>
              <a:t>the</a:t>
            </a:r>
            <a:r>
              <a:rPr lang="cs-CZ">
                <a:latin typeface="Arial"/>
                <a:cs typeface="Arial"/>
              </a:rPr>
              <a:t> </a:t>
            </a:r>
            <a:r>
              <a:rPr lang="cs-CZ" err="1">
                <a:latin typeface="Arial"/>
                <a:cs typeface="Arial"/>
              </a:rPr>
              <a:t>farm</a:t>
            </a:r>
            <a:r>
              <a:rPr lang="cs-CZ">
                <a:latin typeface="Arial"/>
                <a:cs typeface="Arial"/>
              </a:rPr>
              <a:t> </a:t>
            </a:r>
            <a:r>
              <a:rPr lang="cs-CZ" err="1">
                <a:latin typeface="Arial"/>
                <a:cs typeface="Arial"/>
              </a:rPr>
              <a:t>due</a:t>
            </a:r>
            <a:r>
              <a:rPr lang="cs-CZ">
                <a:latin typeface="Arial"/>
                <a:cs typeface="Arial"/>
              </a:rPr>
              <a:t> to </a:t>
            </a:r>
            <a:r>
              <a:rPr lang="cs-CZ" err="1">
                <a:latin typeface="Arial"/>
                <a:cs typeface="Arial"/>
              </a:rPr>
              <a:t>suspected</a:t>
            </a:r>
            <a:r>
              <a:rPr lang="cs-CZ">
                <a:latin typeface="Arial"/>
                <a:cs typeface="Arial"/>
              </a:rPr>
              <a:t> FMD. </a:t>
            </a:r>
          </a:p>
          <a:p>
            <a:r>
              <a:rPr lang="cs-CZ" err="1">
                <a:latin typeface="Arial"/>
                <a:cs typeface="Arial"/>
              </a:rPr>
              <a:t>Samples</a:t>
            </a:r>
            <a:r>
              <a:rPr lang="cs-CZ">
                <a:latin typeface="Arial"/>
                <a:cs typeface="Arial"/>
              </a:rPr>
              <a:t> (</a:t>
            </a:r>
            <a:r>
              <a:rPr lang="cs-CZ" err="1">
                <a:latin typeface="Arial"/>
                <a:cs typeface="Arial"/>
              </a:rPr>
              <a:t>blood</a:t>
            </a:r>
            <a:r>
              <a:rPr lang="cs-CZ">
                <a:latin typeface="Arial"/>
                <a:cs typeface="Arial"/>
              </a:rPr>
              <a:t> + </a:t>
            </a:r>
            <a:r>
              <a:rPr lang="cs-CZ" err="1">
                <a:latin typeface="Arial"/>
                <a:cs typeface="Arial"/>
              </a:rPr>
              <a:t>buccal</a:t>
            </a:r>
            <a:r>
              <a:rPr lang="cs-CZ">
                <a:latin typeface="Arial"/>
                <a:cs typeface="Arial"/>
              </a:rPr>
              <a:t> </a:t>
            </a:r>
            <a:r>
              <a:rPr lang="cs-CZ" err="1">
                <a:latin typeface="Arial"/>
                <a:cs typeface="Arial"/>
              </a:rPr>
              <a:t>swabs</a:t>
            </a:r>
            <a:r>
              <a:rPr lang="cs-CZ">
                <a:latin typeface="Arial"/>
                <a:cs typeface="Arial"/>
              </a:rPr>
              <a:t>) </a:t>
            </a:r>
            <a:r>
              <a:rPr lang="cs-CZ" err="1">
                <a:latin typeface="Arial"/>
                <a:cs typeface="Arial"/>
              </a:rPr>
              <a:t>sent</a:t>
            </a:r>
            <a:r>
              <a:rPr lang="cs-CZ">
                <a:latin typeface="Arial"/>
                <a:cs typeface="Arial"/>
              </a:rPr>
              <a:t> to </a:t>
            </a:r>
            <a:r>
              <a:rPr lang="cs-CZ" err="1">
                <a:latin typeface="Arial"/>
                <a:cs typeface="Arial"/>
              </a:rPr>
              <a:t>the</a:t>
            </a:r>
            <a:r>
              <a:rPr lang="cs-CZ">
                <a:latin typeface="Arial"/>
                <a:cs typeface="Arial"/>
              </a:rPr>
              <a:t> NRL by </a:t>
            </a:r>
            <a:r>
              <a:rPr lang="cs-CZ" err="1">
                <a:latin typeface="Arial"/>
                <a:cs typeface="Arial"/>
              </a:rPr>
              <a:t>courier</a:t>
            </a:r>
            <a:r>
              <a:rPr lang="cs-CZ">
                <a:latin typeface="Arial"/>
                <a:cs typeface="Arial"/>
              </a:rPr>
              <a:t>, </a:t>
            </a:r>
            <a:r>
              <a:rPr lang="cs-CZ" b="1">
                <a:latin typeface="Arial"/>
                <a:cs typeface="Arial"/>
              </a:rPr>
              <a:t>negative FMD </a:t>
            </a:r>
            <a:r>
              <a:rPr lang="cs-CZ" b="1" err="1">
                <a:latin typeface="Arial"/>
                <a:cs typeface="Arial"/>
              </a:rPr>
              <a:t>results</a:t>
            </a:r>
            <a:r>
              <a:rPr lang="cs-CZ">
                <a:latin typeface="Arial"/>
                <a:cs typeface="Arial"/>
              </a:rPr>
              <a:t> </a:t>
            </a:r>
            <a:r>
              <a:rPr lang="cs-CZ" err="1">
                <a:latin typeface="Arial"/>
                <a:cs typeface="Arial"/>
              </a:rPr>
              <a:t>from</a:t>
            </a:r>
            <a:r>
              <a:rPr lang="cs-CZ">
                <a:latin typeface="Arial"/>
                <a:cs typeface="Arial"/>
              </a:rPr>
              <a:t> </a:t>
            </a:r>
            <a:r>
              <a:rPr lang="cs-CZ" err="1">
                <a:latin typeface="Arial"/>
                <a:cs typeface="Arial"/>
              </a:rPr>
              <a:t>the</a:t>
            </a:r>
            <a:r>
              <a:rPr lang="cs-CZ">
                <a:latin typeface="Arial"/>
                <a:cs typeface="Arial"/>
              </a:rPr>
              <a:t> </a:t>
            </a:r>
            <a:r>
              <a:rPr lang="cs-CZ" err="1">
                <a:latin typeface="Arial"/>
                <a:cs typeface="Arial"/>
              </a:rPr>
              <a:t>national</a:t>
            </a:r>
            <a:r>
              <a:rPr lang="cs-CZ">
                <a:latin typeface="Arial"/>
                <a:cs typeface="Arial"/>
              </a:rPr>
              <a:t> reference </a:t>
            </a:r>
            <a:r>
              <a:rPr lang="cs-CZ" err="1">
                <a:latin typeface="Arial"/>
                <a:cs typeface="Arial"/>
              </a:rPr>
              <a:t>laboratory</a:t>
            </a:r>
            <a:r>
              <a:rPr lang="cs-CZ">
                <a:latin typeface="Arial"/>
                <a:cs typeface="Arial"/>
              </a:rPr>
              <a:t> </a:t>
            </a:r>
            <a:r>
              <a:rPr lang="cs-CZ" err="1">
                <a:latin typeface="Arial"/>
                <a:cs typeface="Arial"/>
              </a:rPr>
              <a:t>received</a:t>
            </a:r>
            <a:r>
              <a:rPr lang="cs-CZ">
                <a:latin typeface="Arial"/>
                <a:cs typeface="Arial"/>
              </a:rPr>
              <a:t> on </a:t>
            </a:r>
            <a:r>
              <a:rPr lang="cs-CZ" err="1">
                <a:latin typeface="Arial"/>
                <a:cs typeface="Arial"/>
              </a:rPr>
              <a:t>the</a:t>
            </a:r>
            <a:r>
              <a:rPr lang="cs-CZ">
                <a:latin typeface="Arial"/>
                <a:cs typeface="Arial"/>
              </a:rPr>
              <a:t> </a:t>
            </a:r>
            <a:r>
              <a:rPr lang="cs-CZ" err="1">
                <a:latin typeface="Arial"/>
                <a:cs typeface="Arial"/>
              </a:rPr>
              <a:t>same</a:t>
            </a:r>
            <a:r>
              <a:rPr lang="cs-CZ">
                <a:latin typeface="Arial"/>
                <a:cs typeface="Arial"/>
              </a:rPr>
              <a:t> </a:t>
            </a:r>
            <a:r>
              <a:rPr lang="cs-CZ" err="1">
                <a:latin typeface="Arial"/>
                <a:cs typeface="Arial"/>
              </a:rPr>
              <a:t>day</a:t>
            </a:r>
            <a:r>
              <a:rPr lang="cs-CZ">
                <a:latin typeface="Arial"/>
                <a:cs typeface="Arial"/>
              </a:rPr>
              <a:t>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71523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2EDDFE31-CF46-B6FB-E53C-5C5F32EDD5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908720"/>
            <a:ext cx="3372387" cy="3936437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A2C38DBB-1166-6842-464A-176C3C1A06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944723"/>
            <a:ext cx="3624405" cy="4968553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B8D5714A-578F-9C4D-F993-58DAEA155AC2}"/>
              </a:ext>
            </a:extLst>
          </p:cNvPr>
          <p:cNvSpPr txBox="1"/>
          <p:nvPr/>
        </p:nvSpPr>
        <p:spPr>
          <a:xfrm>
            <a:off x="179512" y="5016078"/>
            <a:ext cx="4608512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/>
              <a:t>Nodular changes on the skin in one cow</a:t>
            </a:r>
            <a:endParaRPr lang="cs-CZ" sz="2000"/>
          </a:p>
          <a:p>
            <a:endParaRPr lang="cs-CZ" sz="2000"/>
          </a:p>
          <a:p>
            <a:endParaRPr lang="cs-CZ" sz="2000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CA86F884-CF7A-B2E3-372D-63027E7E0DF3}"/>
              </a:ext>
            </a:extLst>
          </p:cNvPr>
          <p:cNvSpPr txBox="1"/>
          <p:nvPr/>
        </p:nvSpPr>
        <p:spPr>
          <a:xfrm>
            <a:off x="3275856" y="210706"/>
            <a:ext cx="5400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ts val="3600"/>
              </a:lnSpc>
              <a:spcBef>
                <a:spcPts val="600"/>
              </a:spcBef>
              <a:spcAft>
                <a:spcPts val="600"/>
              </a:spcAft>
              <a:buClr>
                <a:srgbClr val="007EC7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Skin </a:t>
            </a:r>
            <a:r>
              <a:rPr kumimoji="0" lang="cs-CZ" sz="3200" b="1" i="0" u="none" strike="noStrike" kern="1200" cap="none" spc="0" normalizeH="0" baseline="0" noProof="0" err="1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changes</a:t>
            </a:r>
            <a:endParaRPr kumimoji="0" lang="cs-CZ" sz="3200" b="1" i="0" u="none" strike="noStrike" kern="1200" cap="none" spc="0" normalizeH="0" baseline="0" noProof="0">
              <a:ln>
                <a:noFill/>
              </a:ln>
              <a:solidFill>
                <a:srgbClr val="007EC7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7031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3D24F2-8D97-EB50-1E49-9669070DD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92C6116-45DD-5257-F81C-4E9DA46BEE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1218" y="1988840"/>
            <a:ext cx="8064896" cy="2664296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/>
              <a:t>FMD suspicion - </a:t>
            </a:r>
            <a:r>
              <a:rPr lang="cs-CZ" altLang="en-US" err="1"/>
              <a:t>pigs</a:t>
            </a:r>
            <a:r>
              <a:rPr lang="en-US" altLang="en-US"/>
              <a:t> </a:t>
            </a:r>
            <a:br>
              <a:rPr lang="en-US" altLang="en-US"/>
            </a:br>
            <a:br>
              <a:rPr lang="en-US" altLang="en-US"/>
            </a:br>
            <a:r>
              <a:rPr lang="en-US" altLang="en-US"/>
              <a:t>South </a:t>
            </a:r>
            <a:r>
              <a:rPr lang="cs-CZ" altLang="en-US"/>
              <a:t>Bohemian</a:t>
            </a:r>
            <a:r>
              <a:rPr lang="en-US" altLang="en-US"/>
              <a:t> region</a:t>
            </a:r>
            <a:br>
              <a:rPr lang="cs-CZ" altLang="en-US"/>
            </a:br>
            <a:br>
              <a:rPr lang="cs-CZ" altLang="en-US"/>
            </a:br>
            <a:r>
              <a:rPr lang="cs-CZ" altLang="en-US"/>
              <a:t> 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4209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F68C9-2B63-886F-86C3-CEF3C9BFA3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>
            <a:extLst>
              <a:ext uri="{FF2B5EF4-FFF2-40B4-BE49-F238E27FC236}">
                <a16:creationId xmlns:a16="http://schemas.microsoft.com/office/drawing/2014/main" id="{4F3E7ACD-5BEA-960F-69B8-51EAE7248F93}"/>
              </a:ext>
            </a:extLst>
          </p:cNvPr>
          <p:cNvSpPr/>
          <p:nvPr/>
        </p:nvSpPr>
        <p:spPr>
          <a:xfrm>
            <a:off x="251520" y="2103193"/>
            <a:ext cx="8640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4000" b="1" err="1">
                <a:solidFill>
                  <a:srgbClr val="FFC000"/>
                </a:solidFill>
              </a:rPr>
              <a:t>Preventive</a:t>
            </a:r>
            <a:r>
              <a:rPr lang="cs-CZ" sz="4000" b="1">
                <a:solidFill>
                  <a:srgbClr val="FFC000"/>
                </a:solidFill>
              </a:rPr>
              <a:t> </a:t>
            </a:r>
            <a:r>
              <a:rPr lang="cs-CZ" sz="4000" b="1" err="1">
                <a:solidFill>
                  <a:srgbClr val="FFC000"/>
                </a:solidFill>
              </a:rPr>
              <a:t>measures</a:t>
            </a:r>
            <a:r>
              <a:rPr lang="cs-CZ" sz="4000" b="1">
                <a:solidFill>
                  <a:srgbClr val="FFC000"/>
                </a:solidFill>
              </a:rPr>
              <a:t> </a:t>
            </a:r>
            <a:r>
              <a:rPr lang="cs-CZ" sz="4000" b="1" err="1">
                <a:solidFill>
                  <a:srgbClr val="FFC000"/>
                </a:solidFill>
              </a:rPr>
              <a:t>against</a:t>
            </a:r>
            <a:r>
              <a:rPr lang="cs-CZ" sz="4000" b="1">
                <a:solidFill>
                  <a:srgbClr val="FFC000"/>
                </a:solidFill>
              </a:rPr>
              <a:t> </a:t>
            </a:r>
            <a:r>
              <a:rPr lang="cs-CZ" sz="4000" b="1" err="1">
                <a:solidFill>
                  <a:srgbClr val="FFC000"/>
                </a:solidFill>
              </a:rPr>
              <a:t>Foot</a:t>
            </a:r>
            <a:r>
              <a:rPr lang="cs-CZ" sz="4000" b="1">
                <a:solidFill>
                  <a:srgbClr val="FFC000"/>
                </a:solidFill>
              </a:rPr>
              <a:t> and </a:t>
            </a:r>
            <a:r>
              <a:rPr lang="cs-CZ" sz="4000" b="1" err="1">
                <a:solidFill>
                  <a:srgbClr val="FFC000"/>
                </a:solidFill>
              </a:rPr>
              <a:t>Mouth</a:t>
            </a:r>
            <a:r>
              <a:rPr lang="cs-CZ" sz="4000" b="1">
                <a:solidFill>
                  <a:srgbClr val="FFC000"/>
                </a:solidFill>
              </a:rPr>
              <a:t> </a:t>
            </a:r>
            <a:r>
              <a:rPr lang="cs-CZ" sz="4000" b="1" err="1">
                <a:solidFill>
                  <a:srgbClr val="FFC000"/>
                </a:solidFill>
              </a:rPr>
              <a:t>Disease</a:t>
            </a:r>
            <a:r>
              <a:rPr lang="cs-CZ" sz="4000" b="1">
                <a:solidFill>
                  <a:srgbClr val="FFC000"/>
                </a:solidFill>
              </a:rPr>
              <a:t>, </a:t>
            </a:r>
            <a:r>
              <a:rPr lang="cs-CZ" sz="4000" b="1" err="1">
                <a:solidFill>
                  <a:srgbClr val="FFC000"/>
                </a:solidFill>
              </a:rPr>
              <a:t>preparedness</a:t>
            </a:r>
            <a:r>
              <a:rPr lang="cs-CZ" sz="4000" b="1">
                <a:solidFill>
                  <a:srgbClr val="FFC000"/>
                </a:solidFill>
              </a:rPr>
              <a:t> </a:t>
            </a:r>
            <a:r>
              <a:rPr lang="cs-CZ" sz="4000" b="1" err="1">
                <a:solidFill>
                  <a:srgbClr val="FFC000"/>
                </a:solidFill>
              </a:rPr>
              <a:t>for</a:t>
            </a:r>
            <a:r>
              <a:rPr lang="cs-CZ" sz="4000" b="1">
                <a:solidFill>
                  <a:srgbClr val="FFC000"/>
                </a:solidFill>
              </a:rPr>
              <a:t> </a:t>
            </a:r>
            <a:r>
              <a:rPr lang="cs-CZ" sz="4000" b="1" err="1">
                <a:solidFill>
                  <a:srgbClr val="FFC000"/>
                </a:solidFill>
              </a:rPr>
              <a:t>disease</a:t>
            </a:r>
            <a:endParaRPr lang="cs-CZ" sz="4000" b="1">
              <a:solidFill>
                <a:srgbClr val="FFC000"/>
              </a:solidFill>
            </a:endParaRPr>
          </a:p>
        </p:txBody>
      </p:sp>
      <p:sp>
        <p:nvSpPr>
          <p:cNvPr id="6" name="Nadpis 5">
            <a:extLst>
              <a:ext uri="{FF2B5EF4-FFF2-40B4-BE49-F238E27FC236}">
                <a16:creationId xmlns:a16="http://schemas.microsoft.com/office/drawing/2014/main" id="{C5BE0FFD-0A89-F836-75A0-E91942281F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552" y="5475512"/>
            <a:ext cx="8064896" cy="735012"/>
          </a:xfrm>
        </p:spPr>
        <p:txBody>
          <a:bodyPr>
            <a:normAutofit fontScale="90000"/>
          </a:bodyPr>
          <a:lstStyle/>
          <a:p>
            <a:r>
              <a:rPr lang="cs-CZ" sz="2800"/>
              <a:t>MVDr. Zbyněk Semerád – SVA CR</a:t>
            </a:r>
            <a:br>
              <a:rPr lang="cs-CZ" sz="2800"/>
            </a:br>
            <a:endParaRPr lang="cs-CZ" sz="2800"/>
          </a:p>
        </p:txBody>
      </p:sp>
    </p:spTree>
    <p:extLst>
      <p:ext uri="{BB962C8B-B14F-4D97-AF65-F5344CB8AC3E}">
        <p14:creationId xmlns:p14="http://schemas.microsoft.com/office/powerpoint/2010/main" val="15809668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4E5207-BC4E-9539-0CB8-55BB6A123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Obsah obrázku prase, území, Prasatovití, Prase domácí&#10;&#10;Obsah vygenerovaný umělou inteligencí může být nesprávný.">
            <a:extLst>
              <a:ext uri="{FF2B5EF4-FFF2-40B4-BE49-F238E27FC236}">
                <a16:creationId xmlns:a16="http://schemas.microsoft.com/office/drawing/2014/main" id="{4CBF5484-68A7-4869-A2BC-4F47742777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81416"/>
            <a:ext cx="2669814" cy="3559752"/>
          </a:xfrm>
          <a:prstGeom prst="rect">
            <a:avLst/>
          </a:prstGeom>
        </p:spPr>
      </p:pic>
      <p:pic>
        <p:nvPicPr>
          <p:cNvPr id="7" name="Obrázek 6" descr="Obsah obrázku osoba, kůže, detail, Maso&#10;&#10;Obsah vygenerovaný umělou inteligencí může být nesprávný.">
            <a:extLst>
              <a:ext uri="{FF2B5EF4-FFF2-40B4-BE49-F238E27FC236}">
                <a16:creationId xmlns:a16="http://schemas.microsoft.com/office/drawing/2014/main" id="{DC0AB29A-07F1-82E5-AC44-CEC1CDB6DE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657" y="1352200"/>
            <a:ext cx="2669815" cy="3588968"/>
          </a:xfrm>
          <a:prstGeom prst="rect">
            <a:avLst/>
          </a:prstGeom>
        </p:spPr>
      </p:pic>
      <p:pic>
        <p:nvPicPr>
          <p:cNvPr id="9" name="Obrázek 8" descr="Obsah obrázku osoba, Maso, prase, území&#10;&#10;Obsah vygenerovaný umělou inteligencí může být nesprávný.">
            <a:extLst>
              <a:ext uri="{FF2B5EF4-FFF2-40B4-BE49-F238E27FC236}">
                <a16:creationId xmlns:a16="http://schemas.microsoft.com/office/drawing/2014/main" id="{3EDD21F9-4346-B245-CE32-7AD3AA6B49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643" y="1340768"/>
            <a:ext cx="2979837" cy="3600400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5C06445F-49CF-801C-3AFA-33628232C97A}"/>
              </a:ext>
            </a:extLst>
          </p:cNvPr>
          <p:cNvSpPr txBox="1"/>
          <p:nvPr/>
        </p:nvSpPr>
        <p:spPr>
          <a:xfrm>
            <a:off x="1475656" y="116632"/>
            <a:ext cx="7344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ts val="3600"/>
              </a:lnSpc>
              <a:spcBef>
                <a:spcPts val="600"/>
              </a:spcBef>
              <a:spcAft>
                <a:spcPts val="600"/>
              </a:spcAft>
              <a:buClr>
                <a:srgbClr val="007EC7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Changes in the interphalangeal and crown areas in pigs</a:t>
            </a:r>
            <a:endParaRPr kumimoji="0" lang="cs-CZ" sz="3200" b="1" i="0" u="none" strike="noStrike" kern="1200" cap="none" spc="0" normalizeH="0" baseline="0" noProof="0">
              <a:ln>
                <a:noFill/>
              </a:ln>
              <a:solidFill>
                <a:srgbClr val="007EC7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30582A-C996-4CC8-4C09-F7FA42EF3EC7}"/>
              </a:ext>
            </a:extLst>
          </p:cNvPr>
          <p:cNvSpPr txBox="1"/>
          <p:nvPr/>
        </p:nvSpPr>
        <p:spPr>
          <a:xfrm>
            <a:off x="726374" y="5179620"/>
            <a:ext cx="7681355" cy="14388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ts val="2100"/>
              </a:lnSpc>
            </a:pPr>
            <a:r>
              <a:rPr lang="cs-CZ">
                <a:cs typeface="Segoe UI"/>
              </a:rPr>
              <a:t>Immediate implementation of all measures on the farm due to suspected FMD. </a:t>
            </a:r>
            <a:r>
              <a:rPr lang="en-US">
                <a:cs typeface="Segoe UI"/>
              </a:rPr>
              <a:t>​</a:t>
            </a:r>
          </a:p>
          <a:p>
            <a:pPr>
              <a:lnSpc>
                <a:spcPts val="2100"/>
              </a:lnSpc>
            </a:pPr>
            <a:r>
              <a:rPr lang="cs-CZ">
                <a:cs typeface="Segoe UI"/>
              </a:rPr>
              <a:t>Samples (blood + buccal swabs) sent to the NRL by courier, </a:t>
            </a:r>
            <a:r>
              <a:rPr lang="cs-CZ" b="1">
                <a:cs typeface="Segoe UI"/>
              </a:rPr>
              <a:t>negative FMD results</a:t>
            </a:r>
            <a:r>
              <a:rPr lang="cs-CZ">
                <a:cs typeface="Segoe UI"/>
              </a:rPr>
              <a:t> from the national reference laboratory received on the same day.</a:t>
            </a:r>
          </a:p>
        </p:txBody>
      </p:sp>
    </p:spTree>
    <p:extLst>
      <p:ext uri="{BB962C8B-B14F-4D97-AF65-F5344CB8AC3E}">
        <p14:creationId xmlns:p14="http://schemas.microsoft.com/office/powerpoint/2010/main" val="16453894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658FCD-C49A-B0C3-AC93-279623E32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3B627AC-C44F-8B02-E61B-BF6D384D57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5616624"/>
          </a:xfrm>
        </p:spPr>
        <p:txBody>
          <a:bodyPr/>
          <a:lstStyle/>
          <a:p>
            <a:pPr marL="0" indent="0">
              <a:buNone/>
            </a:pPr>
            <a:r>
              <a:rPr lang="cs-CZ" sz="2000" b="1"/>
              <a:t>Monitoring </a:t>
            </a:r>
            <a:r>
              <a:rPr lang="cs-CZ" sz="2000" b="1" err="1"/>
              <a:t>of</a:t>
            </a:r>
            <a:r>
              <a:rPr lang="cs-CZ" sz="2000" b="1"/>
              <a:t> </a:t>
            </a:r>
            <a:r>
              <a:rPr lang="cs-CZ" sz="2000" b="1" err="1"/>
              <a:t>milk</a:t>
            </a:r>
            <a:r>
              <a:rPr lang="cs-CZ" sz="2000" b="1"/>
              <a:t>:</a:t>
            </a:r>
          </a:p>
          <a:p>
            <a:pPr marL="359410" indent="-359410">
              <a:buFont typeface="Arial" panose="020B0604020202020204" pitchFamily="34" charset="0"/>
              <a:buChar char="–"/>
            </a:pPr>
            <a:r>
              <a:rPr lang="en-US" sz="2000">
                <a:latin typeface="Arial"/>
                <a:cs typeface="Arial"/>
              </a:rPr>
              <a:t>It has been performing </a:t>
            </a:r>
            <a:r>
              <a:rPr lang="en-US" sz="2000" b="1">
                <a:latin typeface="Arial"/>
                <a:cs typeface="Arial"/>
              </a:rPr>
              <a:t>since the end of March </a:t>
            </a:r>
            <a:r>
              <a:rPr lang="en-US" sz="2000">
                <a:latin typeface="Arial"/>
                <a:cs typeface="Arial"/>
              </a:rPr>
              <a:t>in cooperation with </a:t>
            </a:r>
            <a:r>
              <a:rPr lang="en-US" sz="2000" b="1">
                <a:latin typeface="Arial"/>
                <a:cs typeface="Arial"/>
              </a:rPr>
              <a:t>14 dairies</a:t>
            </a:r>
            <a:r>
              <a:rPr lang="en-US" sz="2000">
                <a:latin typeface="Arial"/>
                <a:cs typeface="Arial"/>
              </a:rPr>
              <a:t>.</a:t>
            </a:r>
          </a:p>
          <a:p>
            <a:pPr marL="359410" indent="-359410">
              <a:buFont typeface="Arial" panose="020B0604020202020204" pitchFamily="34" charset="0"/>
              <a:buChar char="–"/>
            </a:pPr>
            <a:r>
              <a:rPr lang="en-US" sz="2000"/>
              <a:t>Samples were taken from </a:t>
            </a:r>
            <a:r>
              <a:rPr lang="en-US" sz="2000" b="1"/>
              <a:t>78 farms </a:t>
            </a:r>
            <a:r>
              <a:rPr lang="en-US" sz="2000"/>
              <a:t>in the South Moravian, Zlín and Moravian-Silesian regions, which border Slovakia.</a:t>
            </a:r>
          </a:p>
          <a:p>
            <a:pPr marL="359410" indent="-359410">
              <a:buFont typeface="Arial" panose="020B0604020202020204" pitchFamily="34" charset="0"/>
              <a:buChar char="–"/>
            </a:pPr>
            <a:r>
              <a:rPr lang="en-US" sz="2000">
                <a:latin typeface="Arial"/>
                <a:cs typeface="Arial"/>
              </a:rPr>
              <a:t>A total of </a:t>
            </a:r>
            <a:r>
              <a:rPr lang="en-US" sz="2000" b="1">
                <a:latin typeface="Arial"/>
                <a:cs typeface="Arial"/>
              </a:rPr>
              <a:t>3,068 samples </a:t>
            </a:r>
            <a:r>
              <a:rPr lang="en-US" sz="2000">
                <a:latin typeface="Arial"/>
                <a:cs typeface="Arial"/>
              </a:rPr>
              <a:t>were taken and tested.</a:t>
            </a:r>
            <a:endParaRPr lang="cs-CZ" sz="2000">
              <a:latin typeface="Arial"/>
              <a:cs typeface="Arial"/>
            </a:endParaRPr>
          </a:p>
          <a:p>
            <a:pPr marL="359410" indent="-359410">
              <a:buFont typeface="Arial" panose="020B0604020202020204" pitchFamily="34" charset="0"/>
              <a:buChar char="–"/>
            </a:pPr>
            <a:endParaRPr lang="cs-CZ" sz="2000" b="1"/>
          </a:p>
          <a:p>
            <a:pPr marL="0" indent="0">
              <a:buNone/>
            </a:pPr>
            <a:r>
              <a:rPr lang="en-US" sz="2000" b="1"/>
              <a:t>Wild game monitoring:</a:t>
            </a:r>
          </a:p>
          <a:p>
            <a:pPr marL="359410" indent="-359410">
              <a:buFont typeface="Arial" panose="020B0604020202020204" pitchFamily="34" charset="0"/>
              <a:buChar char="–"/>
            </a:pPr>
            <a:r>
              <a:rPr lang="en-US" sz="2000"/>
              <a:t>It has been taking place </a:t>
            </a:r>
            <a:r>
              <a:rPr lang="en-US" sz="2000" b="1"/>
              <a:t>since the end of April in hunting grounds near the Slovak border.</a:t>
            </a:r>
          </a:p>
          <a:p>
            <a:pPr marL="359410" indent="-359410">
              <a:buFont typeface="Arial" panose="020B0604020202020204" pitchFamily="34" charset="0"/>
              <a:buChar char="–"/>
            </a:pPr>
            <a:r>
              <a:rPr lang="en-US" sz="2000"/>
              <a:t>A total of </a:t>
            </a:r>
            <a:r>
              <a:rPr lang="en-US" sz="2000" b="1"/>
              <a:t>237 </a:t>
            </a:r>
            <a:r>
              <a:rPr lang="cs-CZ" sz="2000" b="1" err="1"/>
              <a:t>wild</a:t>
            </a:r>
            <a:r>
              <a:rPr lang="cs-CZ" sz="2000" b="1"/>
              <a:t> </a:t>
            </a:r>
            <a:r>
              <a:rPr lang="en-US" sz="2000" b="1"/>
              <a:t>game samples </a:t>
            </a:r>
            <a:r>
              <a:rPr lang="en-US" sz="2000"/>
              <a:t>were collected and examined</a:t>
            </a:r>
            <a:r>
              <a:rPr lang="en-US" sz="2000" b="1"/>
              <a:t>.</a:t>
            </a:r>
          </a:p>
          <a:p>
            <a:pPr marL="0" indent="0">
              <a:buNone/>
            </a:pPr>
            <a:endParaRPr lang="en-US" sz="2000" b="1"/>
          </a:p>
          <a:p>
            <a:pPr marL="0" indent="0">
              <a:buNone/>
            </a:pPr>
            <a:r>
              <a:rPr lang="en-US" sz="2000" b="1"/>
              <a:t>All results were negative</a:t>
            </a:r>
            <a:endParaRPr lang="cs-CZ" sz="2000" b="1"/>
          </a:p>
        </p:txBody>
      </p:sp>
      <p:sp>
        <p:nvSpPr>
          <p:cNvPr id="5" name="Zástupný text 3">
            <a:extLst>
              <a:ext uri="{FF2B5EF4-FFF2-40B4-BE49-F238E27FC236}">
                <a16:creationId xmlns:a16="http://schemas.microsoft.com/office/drawing/2014/main" id="{9D28779A-92A1-9488-D683-C92E9F2B4478}"/>
              </a:ext>
            </a:extLst>
          </p:cNvPr>
          <p:cNvSpPr txBox="1">
            <a:spLocks/>
          </p:cNvSpPr>
          <p:nvPr/>
        </p:nvSpPr>
        <p:spPr bwMode="auto">
          <a:xfrm>
            <a:off x="1619672" y="141808"/>
            <a:ext cx="7272808" cy="622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Font typeface="Arial" panose="020B0604020202020204" pitchFamily="34" charset="0"/>
              <a:buNone/>
              <a:defRPr sz="3000" b="1" kern="1200" baseline="0">
                <a:solidFill>
                  <a:srgbClr val="007EC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lnSpc>
                <a:spcPts val="2500"/>
              </a:lnSpc>
              <a:spcBef>
                <a:spcPts val="1800"/>
              </a:spcBef>
              <a:spcAft>
                <a:spcPts val="600"/>
              </a:spcAft>
              <a:buClr>
                <a:srgbClr val="007EC7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Monitoring </a:t>
            </a:r>
            <a:r>
              <a:rPr kumimoji="0" lang="cs-CZ" sz="3200" b="1" i="0" u="none" strike="noStrike" kern="1200" cap="none" spc="0" normalizeH="0" baseline="0" noProof="0" err="1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of</a:t>
            </a:r>
            <a:r>
              <a:rPr kumimoji="0" lang="cs-CZ" sz="3200" b="1" i="0" u="none" strike="noStrike" kern="1200" cap="none" spc="0" normalizeH="0" baseline="0" noProof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cs-CZ" sz="3200" b="1" i="0" u="none" strike="noStrike" kern="1200" cap="none" spc="0" normalizeH="0" baseline="0" noProof="0" err="1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milk</a:t>
            </a:r>
            <a:r>
              <a:rPr kumimoji="0" lang="cs-CZ" sz="3200" b="1" i="0" u="none" strike="noStrike" kern="1200" cap="none" spc="0" normalizeH="0" baseline="0" noProof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and </a:t>
            </a:r>
            <a:r>
              <a:rPr kumimoji="0" lang="cs-CZ" sz="3200" b="1" i="0" u="none" strike="noStrike" kern="1200" cap="none" spc="0" normalizeH="0" baseline="0" noProof="0" err="1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wild</a:t>
            </a:r>
            <a:r>
              <a:rPr kumimoji="0" lang="cs-CZ" sz="3200" b="1" i="0" u="none" strike="noStrike" kern="1200" cap="none" spc="0" normalizeH="0" baseline="0" noProof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game</a:t>
            </a:r>
          </a:p>
          <a:p>
            <a:pPr marL="0" marR="0" lvl="0" indent="0" algn="l" defTabSz="914400" rtl="0" eaLnBrk="1" fontAlgn="base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cs-CZ" sz="3000" b="1" i="0" u="none" strike="noStrike" kern="1200" cap="none" spc="0" normalizeH="0" baseline="0" noProof="0">
              <a:ln>
                <a:noFill/>
              </a:ln>
              <a:solidFill>
                <a:srgbClr val="007EC7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5254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text 3">
            <a:extLst>
              <a:ext uri="{FF2B5EF4-FFF2-40B4-BE49-F238E27FC236}">
                <a16:creationId xmlns:a16="http://schemas.microsoft.com/office/drawing/2014/main" id="{5A796E2E-2069-9D88-1A16-79030C250F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03648" y="116632"/>
            <a:ext cx="7343725" cy="943154"/>
          </a:xfrm>
        </p:spPr>
        <p:txBody>
          <a:bodyPr/>
          <a:lstStyle/>
          <a:p>
            <a:r>
              <a:rPr lang="cs-CZ" sz="2800" err="1">
                <a:latin typeface="Arial"/>
                <a:cs typeface="Arial"/>
              </a:rPr>
              <a:t>Possible</a:t>
            </a:r>
            <a:r>
              <a:rPr lang="cs-CZ" sz="2800" dirty="0">
                <a:latin typeface="Arial"/>
                <a:cs typeface="Arial"/>
              </a:rPr>
              <a:t> </a:t>
            </a:r>
            <a:r>
              <a:rPr lang="cs-CZ" sz="2800" err="1">
                <a:latin typeface="Arial"/>
                <a:cs typeface="Arial"/>
              </a:rPr>
              <a:t>critical</a:t>
            </a:r>
            <a:r>
              <a:rPr lang="cs-CZ" sz="2800" dirty="0">
                <a:latin typeface="Arial"/>
                <a:cs typeface="Arial"/>
              </a:rPr>
              <a:t> </a:t>
            </a:r>
            <a:r>
              <a:rPr lang="cs-CZ" sz="2800" err="1">
                <a:latin typeface="Arial"/>
                <a:cs typeface="Arial"/>
              </a:rPr>
              <a:t>points</a:t>
            </a:r>
            <a:r>
              <a:rPr lang="cs-CZ" sz="2800" dirty="0">
                <a:latin typeface="Arial"/>
                <a:cs typeface="Arial"/>
              </a:rPr>
              <a:t> </a:t>
            </a:r>
            <a:r>
              <a:rPr lang="cs-CZ" sz="2800" err="1">
                <a:latin typeface="Arial"/>
                <a:cs typeface="Arial"/>
              </a:rPr>
              <a:t>for</a:t>
            </a:r>
            <a:r>
              <a:rPr lang="cs-CZ" sz="2800" dirty="0">
                <a:latin typeface="Arial"/>
                <a:cs typeface="Arial"/>
              </a:rPr>
              <a:t> </a:t>
            </a:r>
            <a:r>
              <a:rPr lang="cs-CZ" sz="2800" err="1">
                <a:latin typeface="Arial"/>
                <a:cs typeface="Arial"/>
              </a:rPr>
              <a:t>preparedness</a:t>
            </a:r>
            <a:r>
              <a:rPr lang="cs-CZ" sz="2800" dirty="0">
                <a:latin typeface="Arial"/>
                <a:cs typeface="Arial"/>
              </a:rPr>
              <a:t> </a:t>
            </a:r>
            <a:r>
              <a:rPr lang="cs-CZ" sz="2800" err="1">
                <a:latin typeface="Arial"/>
                <a:cs typeface="Arial"/>
              </a:rPr>
              <a:t>for</a:t>
            </a:r>
            <a:r>
              <a:rPr lang="cs-CZ" sz="2800" dirty="0">
                <a:latin typeface="Arial"/>
                <a:cs typeface="Arial"/>
              </a:rPr>
              <a:t> FMD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474B1E2F-CA9E-DCD6-0975-6BE4292CCAEB}"/>
              </a:ext>
            </a:extLst>
          </p:cNvPr>
          <p:cNvSpPr txBox="1"/>
          <p:nvPr/>
        </p:nvSpPr>
        <p:spPr>
          <a:xfrm>
            <a:off x="395536" y="1271876"/>
            <a:ext cx="8352928" cy="430957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 algn="just">
              <a:lnSpc>
                <a:spcPct val="115000"/>
              </a:lnSpc>
              <a:buFont typeface="Wingdings" panose="05000000000000000000" pitchFamily="2" charset="2"/>
              <a:buChar char="q"/>
              <a:defRPr/>
            </a:pPr>
            <a:r>
              <a:rPr lang="en-US" sz="2000" b="1" kern="100">
                <a:latin typeface="Arial"/>
                <a:ea typeface="Times New Roman" panose="02020603050405020304" pitchFamily="18" charset="0"/>
                <a:cs typeface="Arial"/>
              </a:rPr>
              <a:t>culling of all susceptible species of animals in the outbreak </a:t>
            </a:r>
            <a:r>
              <a:rPr lang="en-US" sz="2000" kern="100">
                <a:latin typeface="Arial"/>
                <a:ea typeface="Times New Roman" panose="02020603050405020304" pitchFamily="18" charset="0"/>
                <a:cs typeface="Arial"/>
              </a:rPr>
              <a:t>– SVA is equipped with 2 culling traps, stun guns, or electric culling pliers. We do not have the personnel to perform these activities – it is necessary to provide slaughterers from the slaughterhouse (a possible solution is to declare a state of emergency to provide these people)</a:t>
            </a:r>
          </a:p>
          <a:p>
            <a:pPr marR="0" lvl="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cs-CZ" sz="20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buFont typeface="Wingdings" panose="05000000000000000000" pitchFamily="2" charset="2"/>
              <a:buChar char="q"/>
              <a:defRPr/>
            </a:pPr>
            <a:r>
              <a:rPr kumimoji="0" lang="cs-CZ" sz="2000" b="1" i="0" u="none" strike="noStrike" kern="1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Next</a:t>
            </a:r>
            <a:r>
              <a:rPr kumimoji="0" lang="cs-CZ" sz="20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cs-CZ" sz="2000" b="1" i="0" u="none" strike="noStrike" kern="1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possibilities</a:t>
            </a:r>
            <a:r>
              <a:rPr kumimoji="0" lang="cs-CZ" sz="20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cs-CZ" sz="2000" b="1" i="0" u="none" strike="noStrike" kern="1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of</a:t>
            </a:r>
            <a:r>
              <a:rPr kumimoji="0" lang="cs-CZ" sz="20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cs-CZ" sz="2000" b="1" i="0" u="none" strike="noStrike" kern="1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culling</a:t>
            </a:r>
            <a:r>
              <a:rPr kumimoji="0" lang="cs-CZ" sz="20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– </a:t>
            </a:r>
            <a:r>
              <a:rPr lang="cs-CZ" sz="2000" err="1"/>
              <a:t>shooting</a:t>
            </a:r>
            <a:r>
              <a:rPr lang="cs-CZ" sz="2000"/>
              <a:t>, </a:t>
            </a:r>
            <a:r>
              <a:rPr lang="cs-CZ" sz="2000" err="1"/>
              <a:t>stunning</a:t>
            </a:r>
            <a:r>
              <a:rPr lang="cs-CZ" sz="2000"/>
              <a:t> and </a:t>
            </a:r>
            <a:r>
              <a:rPr lang="cs-CZ" sz="2000" err="1"/>
              <a:t>pithing</a:t>
            </a:r>
            <a:endParaRPr kumimoji="0" lang="en-US" sz="20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n-US" sz="20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buFont typeface="Wingdings" panose="05000000000000000000" pitchFamily="2" charset="2"/>
              <a:buChar char="q"/>
              <a:defRPr/>
            </a:pPr>
            <a:r>
              <a:rPr lang="en-US" sz="2000" b="1" kern="100">
                <a:latin typeface="Arial"/>
                <a:ea typeface="Times New Roman" panose="02020603050405020304" pitchFamily="18" charset="0"/>
                <a:cs typeface="Arial"/>
              </a:rPr>
              <a:t>cadavers (dead animals) are disposed of </a:t>
            </a:r>
            <a:r>
              <a:rPr lang="en-US" sz="2000" kern="100">
                <a:latin typeface="Arial"/>
                <a:ea typeface="Times New Roman" panose="02020603050405020304" pitchFamily="18" charset="0"/>
                <a:cs typeface="Arial"/>
              </a:rPr>
              <a:t>by disposal companies (</a:t>
            </a:r>
            <a:r>
              <a:rPr lang="cs-CZ" sz="2000" kern="100" err="1">
                <a:latin typeface="Arial"/>
                <a:ea typeface="Times New Roman" panose="02020603050405020304" pitchFamily="18" charset="0"/>
                <a:cs typeface="Arial"/>
              </a:rPr>
              <a:t>rendering</a:t>
            </a:r>
            <a:r>
              <a:rPr lang="cs-CZ" sz="2000" kern="100">
                <a:latin typeface="Arial"/>
                <a:ea typeface="Times New Roman" panose="02020603050405020304" pitchFamily="18" charset="0"/>
                <a:cs typeface="Arial"/>
              </a:rPr>
              <a:t> </a:t>
            </a:r>
            <a:r>
              <a:rPr lang="cs-CZ" sz="2000" kern="100" err="1">
                <a:latin typeface="Arial"/>
                <a:ea typeface="Times New Roman" panose="02020603050405020304" pitchFamily="18" charset="0"/>
                <a:cs typeface="Arial"/>
              </a:rPr>
              <a:t>plants</a:t>
            </a:r>
            <a:r>
              <a:rPr lang="en-US" sz="2000" kern="100">
                <a:latin typeface="Arial"/>
                <a:ea typeface="Times New Roman" panose="02020603050405020304" pitchFamily="18" charset="0"/>
                <a:cs typeface="Arial"/>
              </a:rPr>
              <a:t>)</a:t>
            </a:r>
          </a:p>
          <a:p>
            <a:pPr marR="0" lvl="0" algn="l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0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09171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7DC76E-27EF-EFC8-10B2-B935C6D02E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>
            <a:extLst>
              <a:ext uri="{FF2B5EF4-FFF2-40B4-BE49-F238E27FC236}">
                <a16:creationId xmlns:a16="http://schemas.microsoft.com/office/drawing/2014/main" id="{7E4CF680-0B69-7BC6-C52F-D6E445CC3C7F}"/>
              </a:ext>
            </a:extLst>
          </p:cNvPr>
          <p:cNvSpPr txBox="1"/>
          <p:nvPr/>
        </p:nvSpPr>
        <p:spPr>
          <a:xfrm>
            <a:off x="395536" y="1047937"/>
            <a:ext cx="8352928" cy="572535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In case of insufficient processing capacity of the AP, in cooperation with the Czech Armed Forces, it is possible </a:t>
            </a:r>
            <a:r>
              <a:rPr kumimoji="0" lang="en-US" sz="20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to deposit cadavers in a burial </a:t>
            </a:r>
            <a:r>
              <a:rPr kumimoji="0" lang="cs-CZ" sz="2000" b="1" i="0" u="none" strike="noStrike" kern="1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site</a:t>
            </a:r>
            <a:r>
              <a:rPr kumimoji="0" lang="en-US" sz="20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 </a:t>
            </a:r>
            <a:r>
              <a:rPr kumimoji="0" lang="en-US" sz="20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(2 burial </a:t>
            </a:r>
            <a:r>
              <a:rPr kumimoji="0" lang="cs-CZ" sz="2000" b="0" i="0" u="none" strike="noStrike" kern="1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site</a:t>
            </a:r>
            <a:r>
              <a:rPr kumimoji="0" lang="en-US" sz="20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s have been identified in the </a:t>
            </a:r>
            <a:r>
              <a:rPr kumimoji="0" lang="en-US" sz="2000" b="0" i="0" u="none" strike="noStrike" kern="1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Libavá</a:t>
            </a:r>
            <a:r>
              <a:rPr kumimoji="0" lang="en-US" sz="20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 Military District, but this capacity is limited (the area of ​​the burial grounds is 300 m2 or 500 m2, respectively)</a:t>
            </a:r>
            <a:endParaRPr kumimoji="0" lang="cs-CZ" sz="20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Times New Roman" panose="02020603050405020304" pitchFamily="18" charset="0"/>
              <a:cs typeface="Arial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lang="cs-CZ" sz="2000" kern="100">
              <a:solidFill>
                <a:prstClr val="black"/>
              </a:solidFill>
              <a:ea typeface="Times New Roman" panose="02020603050405020304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ensuring </a:t>
            </a:r>
            <a:r>
              <a:rPr kumimoji="0" lang="en-US" sz="20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restrictions on passage through municipalities </a:t>
            </a:r>
            <a:r>
              <a:rPr kumimoji="0" lang="en-US" sz="20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where outbreaks of </a:t>
            </a:r>
            <a:r>
              <a:rPr kumimoji="0" lang="cs-CZ" sz="2000" b="0" i="0" u="none" strike="noStrike" kern="1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disease</a:t>
            </a:r>
            <a:r>
              <a:rPr kumimoji="0" lang="en-US" sz="20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 occur (disinfection passages, or a ban on passage through municipalities</a:t>
            </a:r>
            <a:r>
              <a:rPr lang="en-US" sz="2000" kern="100">
                <a:solidFill>
                  <a:prstClr val="black"/>
                </a:solidFill>
                <a:latin typeface="Arial"/>
                <a:ea typeface="Times New Roman" panose="02020603050405020304" pitchFamily="18" charset="0"/>
                <a:cs typeface="Arial"/>
              </a:rPr>
              <a:t>)</a:t>
            </a:r>
            <a:endParaRPr kumimoji="0" lang="cs-CZ" sz="20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lang="cs-CZ" sz="2000" kern="100">
              <a:solidFill>
                <a:prstClr val="black"/>
              </a:solidFill>
              <a:ea typeface="Times New Roman" panose="02020603050405020304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In cases where it is necessary </a:t>
            </a:r>
            <a:r>
              <a:rPr kumimoji="0" lang="en-US" sz="20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to cull susceptible species of animals in contact farms</a:t>
            </a:r>
            <a:r>
              <a:rPr kumimoji="0" lang="en-US" sz="20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 (in the affected municipalities or in the vicinity of the municipality), this will mainly concern small farmers. Disagreement from farmers, or possibly physical resistance, can be expected - ensuring the safety of the persons who will carry out this culling.</a:t>
            </a:r>
            <a:endParaRPr kumimoji="0" lang="cs-CZ" sz="20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Times New Roman" panose="02020603050405020304" pitchFamily="18" charset="0"/>
              <a:cs typeface="Arial"/>
            </a:endParaRPr>
          </a:p>
        </p:txBody>
      </p:sp>
      <p:sp>
        <p:nvSpPr>
          <p:cNvPr id="2" name="Zástupný text 3">
            <a:extLst>
              <a:ext uri="{FF2B5EF4-FFF2-40B4-BE49-F238E27FC236}">
                <a16:creationId xmlns:a16="http://schemas.microsoft.com/office/drawing/2014/main" id="{3B1B6BC8-44A8-0207-5D55-99E63B7A5AE1}"/>
              </a:ext>
            </a:extLst>
          </p:cNvPr>
          <p:cNvSpPr txBox="1">
            <a:spLocks/>
          </p:cNvSpPr>
          <p:nvPr/>
        </p:nvSpPr>
        <p:spPr bwMode="auto">
          <a:xfrm>
            <a:off x="1619672" y="116632"/>
            <a:ext cx="727280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Font typeface="Arial" panose="020B0604020202020204" pitchFamily="34" charset="0"/>
              <a:buNone/>
              <a:defRPr sz="3000" b="1" kern="1200" baseline="0">
                <a:solidFill>
                  <a:srgbClr val="007EC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lnSpc>
                <a:spcPts val="2500"/>
              </a:lnSpc>
              <a:spcBef>
                <a:spcPts val="1800"/>
              </a:spcBef>
              <a:spcAft>
                <a:spcPts val="600"/>
              </a:spcAft>
              <a:buClr>
                <a:srgbClr val="007EC7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800" err="1"/>
              <a:t>Possible</a:t>
            </a:r>
            <a:r>
              <a:rPr lang="cs-CZ" sz="2800"/>
              <a:t> </a:t>
            </a:r>
            <a:r>
              <a:rPr lang="cs-CZ" sz="2800" err="1"/>
              <a:t>critical</a:t>
            </a:r>
            <a:r>
              <a:rPr lang="cs-CZ" sz="2800"/>
              <a:t> </a:t>
            </a:r>
            <a:r>
              <a:rPr lang="cs-CZ" sz="2800" err="1"/>
              <a:t>points</a:t>
            </a:r>
            <a:r>
              <a:rPr lang="cs-CZ" sz="2800"/>
              <a:t> </a:t>
            </a:r>
            <a:r>
              <a:rPr lang="cs-CZ" sz="2800" err="1"/>
              <a:t>for</a:t>
            </a:r>
            <a:r>
              <a:rPr lang="cs-CZ" sz="2800"/>
              <a:t> </a:t>
            </a:r>
            <a:r>
              <a:rPr lang="cs-CZ" sz="2800" err="1"/>
              <a:t>preparedness</a:t>
            </a:r>
            <a:r>
              <a:rPr lang="cs-CZ" sz="2800"/>
              <a:t> </a:t>
            </a:r>
            <a:r>
              <a:rPr lang="cs-CZ" sz="2800" err="1"/>
              <a:t>for</a:t>
            </a:r>
            <a:r>
              <a:rPr lang="cs-CZ" sz="2800"/>
              <a:t> FMD</a:t>
            </a:r>
          </a:p>
        </p:txBody>
      </p:sp>
    </p:spTree>
    <p:extLst>
      <p:ext uri="{BB962C8B-B14F-4D97-AF65-F5344CB8AC3E}">
        <p14:creationId xmlns:p14="http://schemas.microsoft.com/office/powerpoint/2010/main" val="14829134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4F82F3-33B1-6943-512A-4A1A2C1F64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>
            <a:extLst>
              <a:ext uri="{FF2B5EF4-FFF2-40B4-BE49-F238E27FC236}">
                <a16:creationId xmlns:a16="http://schemas.microsoft.com/office/drawing/2014/main" id="{64D39F2F-B022-B511-B2A4-04C430E871EA}"/>
              </a:ext>
            </a:extLst>
          </p:cNvPr>
          <p:cNvSpPr txBox="1"/>
          <p:nvPr/>
        </p:nvSpPr>
        <p:spPr>
          <a:xfrm>
            <a:off x="395536" y="1196752"/>
            <a:ext cx="8352928" cy="39556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Shortage</a:t>
            </a:r>
            <a:r>
              <a:rPr kumimoji="0" lang="en-US" sz="20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of</a:t>
            </a:r>
            <a:r>
              <a:rPr kumimoji="0" lang="en-US" sz="20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State Veterinary Administration </a:t>
            </a:r>
            <a:r>
              <a:rPr kumimoji="0" lang="en-US" sz="20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staff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n-US" sz="20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Problematic financing of measures </a:t>
            </a:r>
            <a:r>
              <a:rPr kumimoji="0" lang="en-US" sz="20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during the course of dealing with the outbreak – overtime, travel expenses, purchase of protective equipment, disinfection, mats, waste disposal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n-US" sz="20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Problematic legislation </a:t>
            </a:r>
            <a:r>
              <a:rPr kumimoji="0" lang="en-US" sz="20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– State Veterinary Administration orders, controls, but also ensures the purchase of disinfection mats, disinfection and other equipment, ensures financing, own implementation of measures</a:t>
            </a:r>
            <a:endParaRPr kumimoji="0" lang="cs-CZ" sz="20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0" lvl="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cs-CZ" sz="2000" kern="100">
              <a:solidFill>
                <a:prstClr val="black"/>
              </a:solidFill>
              <a:ea typeface="Times New Roman" panose="02020603050405020304" pitchFamily="18" charset="0"/>
            </a:endParaRPr>
          </a:p>
        </p:txBody>
      </p:sp>
      <p:sp>
        <p:nvSpPr>
          <p:cNvPr id="3" name="Zástupný text 3">
            <a:extLst>
              <a:ext uri="{FF2B5EF4-FFF2-40B4-BE49-F238E27FC236}">
                <a16:creationId xmlns:a16="http://schemas.microsoft.com/office/drawing/2014/main" id="{3208E25B-6456-5C6C-CE73-3B7291502C26}"/>
              </a:ext>
            </a:extLst>
          </p:cNvPr>
          <p:cNvSpPr txBox="1">
            <a:spLocks/>
          </p:cNvSpPr>
          <p:nvPr/>
        </p:nvSpPr>
        <p:spPr bwMode="auto">
          <a:xfrm>
            <a:off x="1403648" y="149625"/>
            <a:ext cx="727280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Font typeface="Arial" panose="020B0604020202020204" pitchFamily="34" charset="0"/>
              <a:buNone/>
              <a:defRPr sz="3000" b="1" kern="1200" baseline="0">
                <a:solidFill>
                  <a:srgbClr val="007EC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lnSpc>
                <a:spcPts val="2500"/>
              </a:lnSpc>
              <a:spcBef>
                <a:spcPts val="1800"/>
              </a:spcBef>
              <a:spcAft>
                <a:spcPts val="600"/>
              </a:spcAft>
              <a:buClr>
                <a:srgbClr val="007EC7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800" err="1"/>
              <a:t>Possible</a:t>
            </a:r>
            <a:r>
              <a:rPr lang="cs-CZ" sz="2800"/>
              <a:t> </a:t>
            </a:r>
            <a:r>
              <a:rPr lang="cs-CZ" sz="2800" err="1"/>
              <a:t>critical</a:t>
            </a:r>
            <a:r>
              <a:rPr lang="cs-CZ" sz="2800"/>
              <a:t> </a:t>
            </a:r>
            <a:r>
              <a:rPr lang="cs-CZ" sz="2800" err="1"/>
              <a:t>points</a:t>
            </a:r>
            <a:r>
              <a:rPr lang="cs-CZ" sz="2800"/>
              <a:t> </a:t>
            </a:r>
            <a:r>
              <a:rPr lang="cs-CZ" sz="2800" err="1"/>
              <a:t>for</a:t>
            </a:r>
            <a:r>
              <a:rPr lang="cs-CZ" sz="2800"/>
              <a:t> </a:t>
            </a:r>
            <a:r>
              <a:rPr lang="cs-CZ" sz="2800" err="1"/>
              <a:t>preparedness</a:t>
            </a:r>
            <a:r>
              <a:rPr lang="cs-CZ" sz="2800"/>
              <a:t> </a:t>
            </a:r>
            <a:r>
              <a:rPr lang="cs-CZ" sz="2800" err="1"/>
              <a:t>for</a:t>
            </a:r>
            <a:r>
              <a:rPr lang="cs-CZ" sz="2800"/>
              <a:t> FMD</a:t>
            </a:r>
          </a:p>
        </p:txBody>
      </p:sp>
    </p:spTree>
    <p:extLst>
      <p:ext uri="{BB962C8B-B14F-4D97-AF65-F5344CB8AC3E}">
        <p14:creationId xmlns:p14="http://schemas.microsoft.com/office/powerpoint/2010/main" val="40647945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71218" y="1988840"/>
            <a:ext cx="8064896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cs-CZ" altLang="en-US" err="1"/>
              <a:t>Measures</a:t>
            </a:r>
            <a:r>
              <a:rPr lang="cs-CZ" altLang="en-US"/>
              <a:t> </a:t>
            </a:r>
            <a:r>
              <a:rPr lang="cs-CZ" altLang="en-US" err="1"/>
              <a:t>at</a:t>
            </a:r>
            <a:r>
              <a:rPr lang="cs-CZ" altLang="en-US"/>
              <a:t> </a:t>
            </a:r>
            <a:r>
              <a:rPr lang="cs-CZ" altLang="en-US" err="1"/>
              <a:t>the</a:t>
            </a:r>
            <a:r>
              <a:rPr lang="cs-CZ" altLang="en-US"/>
              <a:t> </a:t>
            </a:r>
            <a:r>
              <a:rPr lang="cs-CZ" altLang="en-US" err="1"/>
              <a:t>border</a:t>
            </a:r>
            <a:br>
              <a:rPr lang="cs-CZ" altLang="en-US"/>
            </a:br>
            <a:br>
              <a:rPr lang="cs-CZ" altLang="en-US"/>
            </a:br>
            <a:br>
              <a:rPr lang="cs-CZ" altLang="en-US"/>
            </a:br>
            <a:r>
              <a:rPr lang="cs-CZ" altLang="en-US" err="1"/>
              <a:t>Photos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9600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07154C-91A7-9978-82A9-4B710D817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text 3">
            <a:extLst>
              <a:ext uri="{FF2B5EF4-FFF2-40B4-BE49-F238E27FC236}">
                <a16:creationId xmlns:a16="http://schemas.microsoft.com/office/drawing/2014/main" id="{16693DEF-52E2-DFE8-4A82-261C961C2066}"/>
              </a:ext>
            </a:extLst>
          </p:cNvPr>
          <p:cNvSpPr txBox="1">
            <a:spLocks/>
          </p:cNvSpPr>
          <p:nvPr/>
        </p:nvSpPr>
        <p:spPr bwMode="auto">
          <a:xfrm>
            <a:off x="1871192" y="116632"/>
            <a:ext cx="7272808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Font typeface="Arial" panose="020B0604020202020204" pitchFamily="34" charset="0"/>
              <a:buNone/>
              <a:defRPr sz="3000" b="1" kern="1200" baseline="0">
                <a:solidFill>
                  <a:srgbClr val="007EC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lnSpc>
                <a:spcPts val="2500"/>
              </a:lnSpc>
              <a:spcBef>
                <a:spcPts val="1800"/>
              </a:spcBef>
              <a:spcAft>
                <a:spcPts val="600"/>
              </a:spcAft>
              <a:buClr>
                <a:srgbClr val="007EC7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err="1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Disinfectant</a:t>
            </a:r>
            <a:r>
              <a:rPr kumimoji="0" lang="cs-CZ" sz="3200" b="1" i="0" u="none" strike="noStrike" kern="1200" cap="none" spc="0" normalizeH="0" baseline="0" noProof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cs-CZ" sz="3200" b="1" i="0" u="none" strike="noStrike" kern="1200" cap="none" spc="0" normalizeH="0" baseline="0" noProof="0" err="1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supply</a:t>
            </a:r>
            <a:endParaRPr kumimoji="0" lang="cs-CZ" sz="3200" b="1" i="0" u="none" strike="noStrike" kern="1200" cap="none" spc="0" normalizeH="0" baseline="0" noProof="0">
              <a:ln>
                <a:noFill/>
              </a:ln>
              <a:solidFill>
                <a:srgbClr val="007EC7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cs-CZ" sz="3200" b="1" i="0" u="none" strike="noStrike" kern="1200" cap="none" spc="0" normalizeH="0" baseline="0" noProof="0">
              <a:ln>
                <a:noFill/>
              </a:ln>
              <a:solidFill>
                <a:srgbClr val="007EC7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6" name="Obrázek 5" descr="Obsah obrázku text, krabice, Odpadkový kontejner, zavazadlo&#10;&#10;Obsah generovaný pomocí AI může být nesprávný.">
            <a:extLst>
              <a:ext uri="{FF2B5EF4-FFF2-40B4-BE49-F238E27FC236}">
                <a16:creationId xmlns:a16="http://schemas.microsoft.com/office/drawing/2014/main" id="{E769BA5A-7533-45A7-8151-7019ACC366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836712"/>
            <a:ext cx="4248472" cy="564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7991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1AC95E-6D78-3AE6-D376-1D37B9A01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9B92E-6F07-A671-BF8D-E493E7009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9792" y="280320"/>
            <a:ext cx="5256584" cy="417512"/>
          </a:xfrm>
        </p:spPr>
        <p:txBody>
          <a:bodyPr>
            <a:noAutofit/>
          </a:bodyPr>
          <a:lstStyle/>
          <a:p>
            <a:pPr lvl="0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defRPr/>
            </a:pPr>
            <a:r>
              <a:rPr lang="cs-CZ" sz="3200" b="1" err="1">
                <a:solidFill>
                  <a:srgbClr val="007EC7"/>
                </a:solidFill>
                <a:latin typeface="Arial" pitchFamily="34" charset="0"/>
                <a:cs typeface="Arial" pitchFamily="34" charset="0"/>
              </a:rPr>
              <a:t>Disinfection</a:t>
            </a:r>
            <a:r>
              <a:rPr lang="cs-CZ" sz="3200" b="1">
                <a:solidFill>
                  <a:srgbClr val="007EC7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cs-CZ" sz="3200" b="1" err="1">
                <a:solidFill>
                  <a:srgbClr val="007EC7"/>
                </a:solidFill>
                <a:latin typeface="Arial" pitchFamily="34" charset="0"/>
                <a:cs typeface="Arial" pitchFamily="34" charset="0"/>
              </a:rPr>
              <a:t>mats</a:t>
            </a:r>
            <a:endParaRPr lang="cs-CZ" sz="3200" b="1">
              <a:solidFill>
                <a:srgbClr val="007EC7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F1A243C-B193-051E-B6FD-FDC18F1FD39F}"/>
              </a:ext>
            </a:extLst>
          </p:cNvPr>
          <p:cNvSpPr txBox="1">
            <a:spLocks/>
          </p:cNvSpPr>
          <p:nvPr/>
        </p:nvSpPr>
        <p:spPr bwMode="auto">
          <a:xfrm>
            <a:off x="457199" y="3710547"/>
            <a:ext cx="8229600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539750" indent="-457200" algn="l" rtl="0" eaLnBrk="0" fontAlgn="base" hangingPunct="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Clr>
                <a:srgbClr val="007EC7"/>
              </a:buClr>
              <a:buFont typeface="Arial" charset="0"/>
              <a:buChar char="―"/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lnSpc>
                <a:spcPts val="2500"/>
              </a:lnSpc>
              <a:spcBef>
                <a:spcPts val="1800"/>
              </a:spcBef>
              <a:spcAft>
                <a:spcPts val="600"/>
              </a:spcAft>
              <a:buClr>
                <a:srgbClr val="007EC7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cs-CZ" noProof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F7DEE77-3D74-5364-13B6-960031F617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6" name="Picture 4" descr="Fotografie z přechodu znázorňující technologii desinfekce">
            <a:extLst>
              <a:ext uri="{FF2B5EF4-FFF2-40B4-BE49-F238E27FC236}">
                <a16:creationId xmlns:a16="http://schemas.microsoft.com/office/drawing/2014/main" id="{F476EE5E-42AB-3A09-83B5-9F883F3EA4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-368" b="-1"/>
          <a:stretch/>
        </p:blipFill>
        <p:spPr bwMode="auto">
          <a:xfrm>
            <a:off x="4572000" y="836713"/>
            <a:ext cx="4572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3B19EBB7-41DA-F6BE-8BA6-87E2C6932F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57" y="1114476"/>
            <a:ext cx="4109256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8336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84BD48-FD5C-C61A-4369-5ED21A073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24A39AC-98FD-237C-A3E6-980AF86A1C81}"/>
              </a:ext>
            </a:extLst>
          </p:cNvPr>
          <p:cNvSpPr txBox="1">
            <a:spLocks/>
          </p:cNvSpPr>
          <p:nvPr/>
        </p:nvSpPr>
        <p:spPr bwMode="auto">
          <a:xfrm>
            <a:off x="240581" y="4770437"/>
            <a:ext cx="8229600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539750" indent="-457200" algn="l" rtl="0" eaLnBrk="0" fontAlgn="base" hangingPunct="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Clr>
                <a:srgbClr val="007EC7"/>
              </a:buClr>
              <a:buFont typeface="Arial" charset="0"/>
              <a:buChar char="―"/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lnSpc>
                <a:spcPts val="2500"/>
              </a:lnSpc>
              <a:spcBef>
                <a:spcPts val="1800"/>
              </a:spcBef>
              <a:spcAft>
                <a:spcPts val="600"/>
              </a:spcAft>
              <a:buClr>
                <a:srgbClr val="007EC7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cs-CZ" noProof="0"/>
          </a:p>
        </p:txBody>
      </p:sp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E1778A04-9130-CDA6-3A4A-C8206EA42B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45657" y="1484784"/>
            <a:ext cx="4061851" cy="4536504"/>
          </a:xfrm>
        </p:spPr>
      </p:pic>
      <p:pic>
        <p:nvPicPr>
          <p:cNvPr id="10242" name="Picture 2" descr="Obrázek">
            <a:extLst>
              <a:ext uri="{FF2B5EF4-FFF2-40B4-BE49-F238E27FC236}">
                <a16:creationId xmlns:a16="http://schemas.microsoft.com/office/drawing/2014/main" id="{10273596-387C-11F9-22E0-CF23FDA40B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873" y="1387850"/>
            <a:ext cx="3458495" cy="259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4">
            <a:extLst>
              <a:ext uri="{FF2B5EF4-FFF2-40B4-BE49-F238E27FC236}">
                <a16:creationId xmlns:a16="http://schemas.microsoft.com/office/drawing/2014/main" id="{52AAF011-A43C-A06B-1C03-F0333300654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202982" y="433649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48284F38-A046-C9A6-F3BE-BFE39B4E608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-14287" t="301" r="-11630" b="18230"/>
          <a:stretch/>
        </p:blipFill>
        <p:spPr>
          <a:xfrm>
            <a:off x="1383687" y="3439280"/>
            <a:ext cx="3397434" cy="2919395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0C153737-7DF0-D758-443E-AC3F98A7ED61}"/>
              </a:ext>
            </a:extLst>
          </p:cNvPr>
          <p:cNvSpPr txBox="1"/>
          <p:nvPr/>
        </p:nvSpPr>
        <p:spPr>
          <a:xfrm>
            <a:off x="1373784" y="143502"/>
            <a:ext cx="737468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Disinfection baths and manual disinfection of wheels and chassis</a:t>
            </a:r>
            <a:endParaRPr kumimoji="0" lang="cs-CZ" sz="3200" b="1" i="0" u="none" strike="noStrike" kern="1200" cap="none" spc="0" normalizeH="0" baseline="0" noProof="0">
              <a:ln>
                <a:noFill/>
              </a:ln>
              <a:solidFill>
                <a:srgbClr val="007EC7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0060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D589F-3EF1-7EB0-A68D-446588F79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979C2-639A-C867-A9A2-F48F2A061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5657" y="280320"/>
            <a:ext cx="3312368" cy="417512"/>
          </a:xfrm>
        </p:spPr>
        <p:txBody>
          <a:bodyPr>
            <a:normAutofit/>
          </a:bodyPr>
          <a:lstStyle/>
          <a:p>
            <a:r>
              <a:rPr lang="cs-CZ" sz="2400" noProof="0" err="1"/>
              <a:t>Disinfection</a:t>
            </a:r>
            <a:r>
              <a:rPr lang="cs-CZ" sz="2400" noProof="0"/>
              <a:t> </a:t>
            </a:r>
            <a:r>
              <a:rPr lang="cs-CZ" sz="2400" noProof="0" err="1"/>
              <a:t>frames</a:t>
            </a:r>
            <a:endParaRPr lang="cs-CZ" sz="2400" noProof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C80F096-721E-7F94-1DCE-B302D1E1BE29}"/>
              </a:ext>
            </a:extLst>
          </p:cNvPr>
          <p:cNvSpPr txBox="1">
            <a:spLocks/>
          </p:cNvSpPr>
          <p:nvPr/>
        </p:nvSpPr>
        <p:spPr bwMode="auto">
          <a:xfrm>
            <a:off x="457199" y="3710547"/>
            <a:ext cx="8229600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539750" indent="-457200" algn="l" rtl="0" eaLnBrk="0" fontAlgn="base" hangingPunct="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Clr>
                <a:srgbClr val="007EC7"/>
              </a:buClr>
              <a:buFont typeface="Arial" charset="0"/>
              <a:buChar char="―"/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lnSpc>
                <a:spcPts val="2500"/>
              </a:lnSpc>
              <a:spcBef>
                <a:spcPts val="1800"/>
              </a:spcBef>
              <a:spcAft>
                <a:spcPts val="600"/>
              </a:spcAft>
              <a:buClr>
                <a:srgbClr val="007EC7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9750" marR="0" lvl="0" indent="-457200" algn="l" defTabSz="914400" rtl="0" eaLnBrk="0" fontAlgn="base" latinLnBrk="0" hangingPunct="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Clr>
                <a:srgbClr val="007EC7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cs-CZ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325E283C-7790-E2A2-FC0A-3C5F7C45AC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6" y="1052736"/>
            <a:ext cx="5753947" cy="3266872"/>
          </a:xfr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B38723C7-BEC3-7538-0813-9A118112D5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3678" y="1844824"/>
            <a:ext cx="4470257" cy="497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62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75A5C3-5E0D-213E-1001-8F7E07E0C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>
            <a:extLst>
              <a:ext uri="{FF2B5EF4-FFF2-40B4-BE49-F238E27FC236}">
                <a16:creationId xmlns:a16="http://schemas.microsoft.com/office/drawing/2014/main" id="{4173366C-EE4E-C0E2-45DF-434C4CCE6D95}"/>
              </a:ext>
            </a:extLst>
          </p:cNvPr>
          <p:cNvSpPr txBox="1"/>
          <p:nvPr/>
        </p:nvSpPr>
        <p:spPr>
          <a:xfrm>
            <a:off x="66052" y="1069996"/>
            <a:ext cx="9013316" cy="571791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  <a:defRPr/>
            </a:pPr>
            <a:r>
              <a:rPr kumimoji="0" lang="cs-CZ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The</a:t>
            </a:r>
            <a:r>
              <a:rPr kumimoji="0" lang="cs-CZ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 </a:t>
            </a:r>
            <a:r>
              <a:rPr kumimoji="0" lang="cs-CZ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State</a:t>
            </a:r>
            <a:r>
              <a:rPr kumimoji="0" lang="cs-CZ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 </a:t>
            </a:r>
            <a:r>
              <a:rPr kumimoji="0" lang="cs-CZ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Veterinary</a:t>
            </a:r>
            <a:r>
              <a:rPr kumimoji="0" lang="cs-CZ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 </a:t>
            </a:r>
            <a:r>
              <a:rPr kumimoji="0" lang="cs-CZ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Administration</a:t>
            </a:r>
            <a:r>
              <a:rPr kumimoji="0" lang="cs-CZ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 (SVA) has </a:t>
            </a:r>
            <a:r>
              <a:rPr kumimoji="0" lang="cs-CZ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gradually</a:t>
            </a:r>
            <a:r>
              <a:rPr kumimoji="0" lang="cs-CZ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 </a:t>
            </a:r>
            <a:r>
              <a:rPr kumimoji="0" lang="cs-CZ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adopted</a:t>
            </a:r>
            <a:r>
              <a:rPr kumimoji="0" lang="cs-CZ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Calibri"/>
                <a:cs typeface="Times New Roman"/>
              </a:rPr>
              <a:t> </a:t>
            </a:r>
            <a:r>
              <a:rPr lang="cs-CZ" sz="2000">
                <a:latin typeface="Arial"/>
                <a:ea typeface="Roboto"/>
                <a:cs typeface="Roboto"/>
              </a:rPr>
              <a:t>22 </a:t>
            </a:r>
            <a:r>
              <a:rPr lang="cs-CZ" sz="2000" err="1">
                <a:latin typeface="Arial"/>
                <a:ea typeface="Roboto"/>
                <a:cs typeface="Roboto"/>
              </a:rPr>
              <a:t>extraordinary</a:t>
            </a:r>
            <a:r>
              <a:rPr lang="cs-CZ" sz="2000">
                <a:latin typeface="Arial"/>
                <a:ea typeface="Roboto"/>
                <a:cs typeface="Roboto"/>
              </a:rPr>
              <a:t> </a:t>
            </a:r>
            <a:r>
              <a:rPr lang="cs-CZ" sz="2000" err="1">
                <a:latin typeface="Arial"/>
                <a:ea typeface="Roboto"/>
                <a:cs typeface="Roboto"/>
              </a:rPr>
              <a:t>veterinary</a:t>
            </a:r>
            <a:r>
              <a:rPr lang="cs-CZ" sz="2000">
                <a:latin typeface="Arial"/>
                <a:ea typeface="Roboto"/>
                <a:cs typeface="Roboto"/>
              </a:rPr>
              <a:t> </a:t>
            </a:r>
            <a:r>
              <a:rPr lang="cs-CZ" sz="2000" err="1">
                <a:latin typeface="Arial"/>
                <a:ea typeface="Roboto"/>
                <a:cs typeface="Roboto"/>
              </a:rPr>
              <a:t>measures</a:t>
            </a:r>
            <a:r>
              <a:rPr lang="cs-CZ" sz="2000">
                <a:latin typeface="Arial"/>
                <a:ea typeface="Roboto"/>
                <a:cs typeface="Roboto"/>
              </a:rPr>
              <a:t> (EVM) in </a:t>
            </a:r>
            <a:r>
              <a:rPr lang="cs-CZ" sz="2000" err="1">
                <a:latin typeface="Arial"/>
                <a:ea typeface="Roboto"/>
                <a:cs typeface="Roboto"/>
              </a:rPr>
              <a:t>the</a:t>
            </a:r>
            <a:r>
              <a:rPr lang="cs-CZ" sz="2000">
                <a:latin typeface="Arial"/>
                <a:ea typeface="Roboto"/>
                <a:cs typeface="Roboto"/>
              </a:rPr>
              <a:t> period </a:t>
            </a:r>
            <a:r>
              <a:rPr lang="cs-CZ" sz="2000" err="1">
                <a:latin typeface="Arial"/>
                <a:ea typeface="Roboto"/>
                <a:cs typeface="Roboto"/>
              </a:rPr>
              <a:t>from</a:t>
            </a:r>
            <a:r>
              <a:rPr lang="cs-CZ" sz="2000">
                <a:latin typeface="Arial"/>
                <a:ea typeface="Roboto"/>
                <a:cs typeface="Roboto"/>
              </a:rPr>
              <a:t> 7 </a:t>
            </a:r>
            <a:r>
              <a:rPr lang="cs-CZ" sz="2000" err="1">
                <a:latin typeface="Arial"/>
                <a:ea typeface="Roboto"/>
                <a:cs typeface="Roboto"/>
              </a:rPr>
              <a:t>March</a:t>
            </a:r>
            <a:r>
              <a:rPr lang="cs-CZ" sz="2000">
                <a:latin typeface="Arial"/>
                <a:ea typeface="Roboto"/>
                <a:cs typeface="Roboto"/>
              </a:rPr>
              <a:t> to 23 May 2025</a:t>
            </a:r>
            <a:r>
              <a:rPr lang="cs-CZ" sz="2000">
                <a:solidFill>
                  <a:srgbClr val="000000"/>
                </a:solidFill>
                <a:latin typeface="Arial"/>
                <a:ea typeface="Roboto"/>
                <a:cs typeface="Roboto"/>
              </a:rPr>
              <a:t> </a:t>
            </a:r>
            <a:r>
              <a:rPr lang="cs-CZ" sz="200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(11 </a:t>
            </a:r>
            <a:r>
              <a:rPr lang="cs-CZ" sz="2000" err="1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weeks</a:t>
            </a:r>
            <a:r>
              <a:rPr kumimoji="0" lang="cs-CZ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) </a:t>
            </a:r>
            <a:r>
              <a:rPr lang="cs-CZ" sz="200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 </a:t>
            </a:r>
            <a:r>
              <a:rPr lang="en-US" sz="2000">
                <a:latin typeface="Arial"/>
                <a:ea typeface="Calibri"/>
                <a:cs typeface="Times New Roman"/>
              </a:rPr>
              <a:t>to prevent the introduction of </a:t>
            </a:r>
            <a:r>
              <a:rPr lang="cs-CZ" sz="2000">
                <a:latin typeface="Arial"/>
                <a:ea typeface="Calibri"/>
                <a:cs typeface="Times New Roman"/>
              </a:rPr>
              <a:t>FMD</a:t>
            </a:r>
            <a:r>
              <a:rPr lang="en-US" sz="2000">
                <a:latin typeface="Arial"/>
                <a:ea typeface="Calibri"/>
                <a:cs typeface="Times New Roman"/>
              </a:rPr>
              <a:t> disease into the territory of the Czech Republic. These EVMs </a:t>
            </a:r>
            <a:r>
              <a:rPr lang="en-US" sz="2000">
                <a:latin typeface="Arial"/>
                <a:ea typeface="Roboto"/>
                <a:cs typeface="Roboto"/>
              </a:rPr>
              <a:t>in a gradual sequence of time, ordered</a:t>
            </a:r>
            <a:r>
              <a:rPr lang="en-US" sz="2000">
                <a:latin typeface="Arial"/>
                <a:ea typeface="Calibri"/>
                <a:cs typeface="Times New Roman"/>
              </a:rPr>
              <a:t>:</a:t>
            </a:r>
            <a:endParaRPr kumimoji="0" lang="cs-CZ" sz="2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/>
              <a:ea typeface="Calibri"/>
              <a:cs typeface="Times New Roman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ban on the movement of susceptible animals </a:t>
            </a:r>
            <a:r>
              <a:rPr kumimoji="0" lang="en-US" sz="20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from Slovakia, Hungary, the federal states of Burgenland and Lower Austria of the Republic of Austria to the territory of the Czech Republic</a:t>
            </a:r>
            <a:endParaRPr kumimoji="0" lang="cs-CZ" sz="20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endParaRPr lang="cs-CZ" sz="200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6000"/>
              </a:lnSpc>
              <a:buFont typeface="Calibri" panose="020F0502020204030204" pitchFamily="34" charset="0"/>
              <a:buChar char="-"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Times New Roman"/>
              </a:rPr>
              <a:t>ban on the movement of </a:t>
            </a:r>
            <a:r>
              <a:rPr lang="en-US" sz="2000" b="1">
                <a:solidFill>
                  <a:prstClr val="black"/>
                </a:solidFill>
                <a:latin typeface="Arial"/>
                <a:cs typeface="Times New Roman"/>
              </a:rPr>
              <a:t>unheated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Times New Roman"/>
              </a:rPr>
              <a:t> animal products </a:t>
            </a:r>
            <a:r>
              <a:rPr lang="en-US" sz="2000" b="1">
                <a:solidFill>
                  <a:prstClr val="black"/>
                </a:solidFill>
                <a:latin typeface="Arial"/>
                <a:cs typeface="Times New Roman"/>
              </a:rPr>
              <a:t>and </a:t>
            </a:r>
            <a:r>
              <a:rPr lang="en-US" sz="2000" b="1">
                <a:solidFill>
                  <a:prstClr val="black"/>
                </a:solidFill>
                <a:latin typeface="Arial"/>
                <a:cs typeface="Arial"/>
              </a:rPr>
              <a:t>animal by-products</a:t>
            </a:r>
            <a:r>
              <a:rPr lang="en-US" sz="2000" b="1">
                <a:solidFill>
                  <a:prstClr val="black"/>
                </a:solidFill>
                <a:latin typeface="Arial"/>
                <a:cs typeface="Times New Roman"/>
              </a:rPr>
              <a:t> </a:t>
            </a:r>
            <a:r>
              <a:rPr lang="en-US" sz="2000">
                <a:solidFill>
                  <a:prstClr val="black"/>
                </a:solidFill>
                <a:latin typeface="Arial"/>
                <a:cs typeface="Arial"/>
              </a:rPr>
              <a:t>originating from susceptible animals from Hungary or Slovak Republic to the Czech Republic</a:t>
            </a:r>
            <a:endParaRPr 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6000"/>
              </a:lnSpc>
              <a:buFont typeface="Calibri" panose="020F0502020204030204" pitchFamily="34" charset="0"/>
              <a:buChar char="-"/>
              <a:defRPr/>
            </a:pPr>
            <a:endParaRPr lang="en-US" sz="2000">
              <a:solidFill>
                <a:prstClr val="black"/>
              </a:solidFill>
              <a:latin typeface="Arial"/>
              <a:cs typeface="Arial"/>
            </a:endParaRPr>
          </a:p>
          <a:p>
            <a:pPr marL="342900" indent="-342900" algn="just">
              <a:lnSpc>
                <a:spcPct val="106000"/>
              </a:lnSpc>
              <a:buFont typeface="Calibri" panose="020F0502020204030204" pitchFamily="34" charset="0"/>
              <a:buChar char="-"/>
              <a:defRPr/>
            </a:pPr>
            <a:r>
              <a:rPr lang="en-US" sz="2000" b="1">
                <a:solidFill>
                  <a:prstClr val="black"/>
                </a:solidFill>
                <a:latin typeface="Arial"/>
                <a:cs typeface="Arial"/>
              </a:rPr>
              <a:t>ban on the movement of germinal products </a:t>
            </a:r>
            <a:r>
              <a:rPr lang="en-US" sz="2000">
                <a:solidFill>
                  <a:prstClr val="black"/>
                </a:solidFill>
                <a:latin typeface="Arial"/>
                <a:cs typeface="Arial"/>
              </a:rPr>
              <a:t>originating from susceptible animals from Hungary or Slovak Republic to the Czech Republic</a:t>
            </a:r>
            <a:endParaRPr lang="en-US" sz="2000">
              <a:solidFill>
                <a:prstClr val="black"/>
              </a:solidFill>
              <a:cs typeface="Arial"/>
            </a:endParaRPr>
          </a:p>
          <a:p>
            <a:pPr marL="342900" indent="-342900" algn="just">
              <a:lnSpc>
                <a:spcPct val="106000"/>
              </a:lnSpc>
              <a:buFont typeface="Calibri" panose="020F0502020204030204" pitchFamily="34" charset="0"/>
              <a:buChar char="-"/>
              <a:defRPr/>
            </a:pPr>
            <a:endParaRPr lang="en-US" sz="200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6000"/>
              </a:lnSpc>
              <a:defRPr/>
            </a:pPr>
            <a:endParaRPr lang="cs-CZ" sz="200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2" name="Zástupný text 3">
            <a:extLst>
              <a:ext uri="{FF2B5EF4-FFF2-40B4-BE49-F238E27FC236}">
                <a16:creationId xmlns:a16="http://schemas.microsoft.com/office/drawing/2014/main" id="{0229DFF9-B6A7-7B9F-4D89-D6CE1BB11566}"/>
              </a:ext>
            </a:extLst>
          </p:cNvPr>
          <p:cNvSpPr txBox="1">
            <a:spLocks/>
          </p:cNvSpPr>
          <p:nvPr/>
        </p:nvSpPr>
        <p:spPr bwMode="auto">
          <a:xfrm>
            <a:off x="1547664" y="354360"/>
            <a:ext cx="6048672" cy="626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Font typeface="Arial" panose="020B0604020202020204" pitchFamily="34" charset="0"/>
              <a:buNone/>
              <a:defRPr sz="3000" b="1" kern="1200" baseline="0">
                <a:solidFill>
                  <a:srgbClr val="007EC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lnSpc>
                <a:spcPts val="2500"/>
              </a:lnSpc>
              <a:spcBef>
                <a:spcPts val="1800"/>
              </a:spcBef>
              <a:spcAft>
                <a:spcPts val="600"/>
              </a:spcAft>
              <a:buClr>
                <a:srgbClr val="007EC7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cs-CZ" sz="3200" err="1">
                <a:latin typeface="Arial"/>
                <a:ea typeface="Calibri"/>
                <a:cs typeface="Times New Roman"/>
              </a:rPr>
              <a:t>Measures</a:t>
            </a:r>
            <a:r>
              <a:rPr lang="cs-CZ" sz="3200">
                <a:latin typeface="Arial"/>
                <a:ea typeface="Calibri"/>
                <a:cs typeface="Times New Roman"/>
              </a:rPr>
              <a:t> </a:t>
            </a:r>
            <a:r>
              <a:rPr lang="cs-CZ" sz="3200" err="1">
                <a:latin typeface="Arial"/>
                <a:ea typeface="Calibri"/>
                <a:cs typeface="Times New Roman"/>
              </a:rPr>
              <a:t>adopted</a:t>
            </a:r>
            <a:r>
              <a:rPr lang="cs-CZ" sz="3200">
                <a:latin typeface="Arial"/>
                <a:ea typeface="Calibri"/>
                <a:cs typeface="Times New Roman"/>
              </a:rPr>
              <a:t> in </a:t>
            </a:r>
            <a:r>
              <a:rPr lang="cs-CZ" sz="3200" err="1">
                <a:latin typeface="Arial"/>
                <a:ea typeface="Calibri"/>
                <a:cs typeface="Times New Roman"/>
              </a:rPr>
              <a:t>the</a:t>
            </a:r>
            <a:r>
              <a:rPr lang="cs-CZ" sz="3200">
                <a:latin typeface="Arial"/>
                <a:ea typeface="Calibri"/>
                <a:cs typeface="Times New Roman"/>
              </a:rPr>
              <a:t> CZ</a:t>
            </a:r>
          </a:p>
        </p:txBody>
      </p:sp>
    </p:spTree>
    <p:extLst>
      <p:ext uri="{BB962C8B-B14F-4D97-AF65-F5344CB8AC3E}">
        <p14:creationId xmlns:p14="http://schemas.microsoft.com/office/powerpoint/2010/main" val="7104201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 descr="Obsah obrázku venku, obloha, text, Pozemní vozidlo&#10;&#10;Obsah generovaný pomocí AI může být nesprávný.">
            <a:extLst>
              <a:ext uri="{FF2B5EF4-FFF2-40B4-BE49-F238E27FC236}">
                <a16:creationId xmlns:a16="http://schemas.microsoft.com/office/drawing/2014/main" id="{7EDBBFB3-282E-F23E-470B-1F06A332DF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12734"/>
            <a:ext cx="2520280" cy="5600623"/>
          </a:xfrm>
        </p:spPr>
      </p:pic>
      <p:pic>
        <p:nvPicPr>
          <p:cNvPr id="11" name="Obrázek 10" descr="Obsah obrázku obloha, území, ocel, Dopravní uzel&#10;&#10;Obsah generovaný pomocí AI může být nesprávný.">
            <a:extLst>
              <a:ext uri="{FF2B5EF4-FFF2-40B4-BE49-F238E27FC236}">
                <a16:creationId xmlns:a16="http://schemas.microsoft.com/office/drawing/2014/main" id="{1711DD9A-B999-A0CD-EAE7-2AFA97E82E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858" y="1196752"/>
            <a:ext cx="5533706" cy="41364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9054E7-7850-ECB8-F0F0-25349EDFB1A2}"/>
              </a:ext>
            </a:extLst>
          </p:cNvPr>
          <p:cNvSpPr txBox="1">
            <a:spLocks/>
          </p:cNvSpPr>
          <p:nvPr/>
        </p:nvSpPr>
        <p:spPr bwMode="auto">
          <a:xfrm>
            <a:off x="1907704" y="459219"/>
            <a:ext cx="3312368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rtl="0" eaLnBrk="0" fontAlgn="base" hangingPunct="0">
              <a:lnSpc>
                <a:spcPts val="1000"/>
              </a:lnSpc>
              <a:spcBef>
                <a:spcPct val="0"/>
              </a:spcBef>
              <a:spcAft>
                <a:spcPct val="0"/>
              </a:spcAft>
              <a:defRPr sz="900" b="1" kern="1200">
                <a:solidFill>
                  <a:srgbClr val="007EC7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lnSpc>
                <a:spcPts val="1000"/>
              </a:lnSpc>
              <a:spcBef>
                <a:spcPct val="0"/>
              </a:spcBef>
              <a:spcAft>
                <a:spcPct val="0"/>
              </a:spcAft>
              <a:defRPr sz="900" b="1">
                <a:solidFill>
                  <a:srgbClr val="007EC7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ts val="1000"/>
              </a:lnSpc>
              <a:spcBef>
                <a:spcPct val="0"/>
              </a:spcBef>
              <a:spcAft>
                <a:spcPct val="0"/>
              </a:spcAft>
              <a:defRPr sz="900" b="1">
                <a:solidFill>
                  <a:srgbClr val="007EC7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ts val="1000"/>
              </a:lnSpc>
              <a:spcBef>
                <a:spcPct val="0"/>
              </a:spcBef>
              <a:spcAft>
                <a:spcPct val="0"/>
              </a:spcAft>
              <a:defRPr sz="900" b="1">
                <a:solidFill>
                  <a:srgbClr val="007EC7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ts val="1000"/>
              </a:lnSpc>
              <a:spcBef>
                <a:spcPct val="0"/>
              </a:spcBef>
              <a:spcAft>
                <a:spcPct val="0"/>
              </a:spcAft>
              <a:defRPr sz="900" b="1">
                <a:solidFill>
                  <a:srgbClr val="007EC7"/>
                </a:solidFill>
                <a:latin typeface="Arial" charset="0"/>
                <a:cs typeface="Arial" charset="0"/>
              </a:defRPr>
            </a:lvl5pPr>
            <a:lvl6pPr marL="457200" algn="l" rtl="0" eaLnBrk="1" fontAlgn="base" hangingPunct="1">
              <a:lnSpc>
                <a:spcPts val="1000"/>
              </a:lnSpc>
              <a:spcBef>
                <a:spcPct val="0"/>
              </a:spcBef>
              <a:spcAft>
                <a:spcPct val="0"/>
              </a:spcAft>
              <a:defRPr sz="900" b="1">
                <a:solidFill>
                  <a:srgbClr val="007EC7"/>
                </a:solidFill>
                <a:latin typeface="Arial" charset="0"/>
                <a:cs typeface="Arial" charset="0"/>
              </a:defRPr>
            </a:lvl6pPr>
            <a:lvl7pPr marL="914400" algn="l" rtl="0" eaLnBrk="1" fontAlgn="base" hangingPunct="1">
              <a:lnSpc>
                <a:spcPts val="1000"/>
              </a:lnSpc>
              <a:spcBef>
                <a:spcPct val="0"/>
              </a:spcBef>
              <a:spcAft>
                <a:spcPct val="0"/>
              </a:spcAft>
              <a:defRPr sz="900" b="1">
                <a:solidFill>
                  <a:srgbClr val="007EC7"/>
                </a:solidFill>
                <a:latin typeface="Arial" charset="0"/>
                <a:cs typeface="Arial" charset="0"/>
              </a:defRPr>
            </a:lvl7pPr>
            <a:lvl8pPr marL="1371600" algn="l" rtl="0" eaLnBrk="1" fontAlgn="base" hangingPunct="1">
              <a:lnSpc>
                <a:spcPts val="1000"/>
              </a:lnSpc>
              <a:spcBef>
                <a:spcPct val="0"/>
              </a:spcBef>
              <a:spcAft>
                <a:spcPct val="0"/>
              </a:spcAft>
              <a:defRPr sz="900" b="1">
                <a:solidFill>
                  <a:srgbClr val="007EC7"/>
                </a:solidFill>
                <a:latin typeface="Arial" charset="0"/>
                <a:cs typeface="Arial" charset="0"/>
              </a:defRPr>
            </a:lvl8pPr>
            <a:lvl9pPr marL="1828800" algn="l" rtl="0" eaLnBrk="1" fontAlgn="base" hangingPunct="1">
              <a:lnSpc>
                <a:spcPts val="1000"/>
              </a:lnSpc>
              <a:spcBef>
                <a:spcPct val="0"/>
              </a:spcBef>
              <a:spcAft>
                <a:spcPct val="0"/>
              </a:spcAft>
              <a:defRPr sz="900" b="1">
                <a:solidFill>
                  <a:srgbClr val="007EC7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cs-CZ" sz="2400" err="1"/>
              <a:t>Disinfection</a:t>
            </a:r>
            <a:r>
              <a:rPr lang="cs-CZ" sz="2400"/>
              <a:t> </a:t>
            </a:r>
            <a:r>
              <a:rPr lang="cs-CZ" sz="2400" err="1"/>
              <a:t>frames</a:t>
            </a:r>
            <a:endParaRPr lang="cs-CZ" sz="2400"/>
          </a:p>
        </p:txBody>
      </p:sp>
    </p:spTree>
    <p:extLst>
      <p:ext uri="{BB962C8B-B14F-4D97-AF65-F5344CB8AC3E}">
        <p14:creationId xmlns:p14="http://schemas.microsoft.com/office/powerpoint/2010/main" val="4254413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text 3">
            <a:extLst>
              <a:ext uri="{FF2B5EF4-FFF2-40B4-BE49-F238E27FC236}">
                <a16:creationId xmlns:a16="http://schemas.microsoft.com/office/drawing/2014/main" id="{293AFDD0-800C-37CA-B203-B802B6BA5AD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691680" y="188640"/>
            <a:ext cx="7200800" cy="914400"/>
          </a:xfrm>
        </p:spPr>
        <p:txBody>
          <a:bodyPr/>
          <a:lstStyle/>
          <a:p>
            <a:r>
              <a:rPr lang="en-US" sz="3200"/>
              <a:t>Waste disposal from border crossings</a:t>
            </a:r>
            <a:endParaRPr lang="cs-CZ" sz="3200"/>
          </a:p>
        </p:txBody>
      </p:sp>
      <p:pic>
        <p:nvPicPr>
          <p:cNvPr id="6" name="Obrázek 5" descr="Obsah obrázku venku, Odpadkový kontejner, Pytel na odpadky, odpadky&#10;&#10;Obsah vygenerovaný umělou inteligencí může být nesprávný.">
            <a:extLst>
              <a:ext uri="{FF2B5EF4-FFF2-40B4-BE49-F238E27FC236}">
                <a16:creationId xmlns:a16="http://schemas.microsoft.com/office/drawing/2014/main" id="{DFD788B4-40ED-5729-125D-AD24343327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72816"/>
            <a:ext cx="4556811" cy="3528392"/>
          </a:xfrm>
          <a:prstGeom prst="rect">
            <a:avLst/>
          </a:prstGeom>
        </p:spPr>
      </p:pic>
      <p:pic>
        <p:nvPicPr>
          <p:cNvPr id="8" name="Obrázek 7" descr="Obsah obrázku venku, Odpadkový kontejner, území, odpadky&#10;&#10;Obsah vygenerovaný umělou inteligencí může být nesprávný.">
            <a:extLst>
              <a:ext uri="{FF2B5EF4-FFF2-40B4-BE49-F238E27FC236}">
                <a16:creationId xmlns:a16="http://schemas.microsoft.com/office/drawing/2014/main" id="{EF3CC853-207C-044C-E1AA-8EA3DAD8D6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462472"/>
            <a:ext cx="2949792" cy="393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2752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A8A51-B836-C6E4-E92C-E2988207A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16B176F8-C3C3-0CD2-744B-1493AA77D3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1718"/>
            <a:ext cx="9144000" cy="6756282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0E86E768-92B9-FD62-218E-9ABDC16C2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95736" y="2924945"/>
            <a:ext cx="6624736" cy="864096"/>
          </a:xfrm>
        </p:spPr>
        <p:txBody>
          <a:bodyPr>
            <a:normAutofit/>
          </a:bodyPr>
          <a:lstStyle/>
          <a:p>
            <a:r>
              <a:rPr lang="cs-CZ" altLang="en-US" err="1">
                <a:solidFill>
                  <a:srgbClr val="FFC000"/>
                </a:solidFill>
              </a:rPr>
              <a:t>Thank</a:t>
            </a:r>
            <a:r>
              <a:rPr lang="cs-CZ" altLang="en-US">
                <a:solidFill>
                  <a:srgbClr val="FFC000"/>
                </a:solidFill>
              </a:rPr>
              <a:t> </a:t>
            </a:r>
            <a:r>
              <a:rPr lang="cs-CZ" altLang="en-US" err="1">
                <a:solidFill>
                  <a:srgbClr val="FFC000"/>
                </a:solidFill>
              </a:rPr>
              <a:t>you</a:t>
            </a:r>
            <a:r>
              <a:rPr lang="cs-CZ" altLang="en-US">
                <a:solidFill>
                  <a:srgbClr val="FFC000"/>
                </a:solidFill>
              </a:rPr>
              <a:t> </a:t>
            </a:r>
            <a:r>
              <a:rPr lang="cs-CZ" altLang="en-US" err="1">
                <a:solidFill>
                  <a:srgbClr val="FFC000"/>
                </a:solidFill>
              </a:rPr>
              <a:t>for</a:t>
            </a:r>
            <a:r>
              <a:rPr lang="cs-CZ" altLang="en-US">
                <a:solidFill>
                  <a:srgbClr val="FFC000"/>
                </a:solidFill>
              </a:rPr>
              <a:t> </a:t>
            </a:r>
            <a:r>
              <a:rPr lang="cs-CZ" altLang="en-US" err="1">
                <a:solidFill>
                  <a:srgbClr val="FFC000"/>
                </a:solidFill>
              </a:rPr>
              <a:t>attention</a:t>
            </a:r>
            <a:endParaRPr lang="cs-CZ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0716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6BFBD9-EE0D-4708-A6D8-B5491CA934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>
            <a:extLst>
              <a:ext uri="{FF2B5EF4-FFF2-40B4-BE49-F238E27FC236}">
                <a16:creationId xmlns:a16="http://schemas.microsoft.com/office/drawing/2014/main" id="{F171B7DF-485F-D414-1E13-15B2FC861504}"/>
              </a:ext>
            </a:extLst>
          </p:cNvPr>
          <p:cNvSpPr txBox="1"/>
          <p:nvPr/>
        </p:nvSpPr>
        <p:spPr>
          <a:xfrm>
            <a:off x="479330" y="851433"/>
            <a:ext cx="7848872" cy="56153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ban on the movement of meat and bone meal (Meat and Bone Meal) categories 1 and 2, processed animal protein (Processed animal protein), rendered fats (rendered fats) categories 1, 2 and 3 </a:t>
            </a:r>
            <a:r>
              <a:rPr kumimoji="0" lang="en-US" sz="20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originating from Hungary or the Slovak Republic to the Czech Republic</a:t>
            </a:r>
            <a:endParaRPr kumimoji="0" lang="cs-CZ" sz="20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cs-CZ" sz="20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6000"/>
              </a:lnSpc>
              <a:buFont typeface="Calibri" panose="020F0502020204030204" pitchFamily="34" charset="0"/>
              <a:buChar char="-"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ban on the movement of hay, straw and green fodder </a:t>
            </a:r>
            <a:r>
              <a:rPr kumimoji="0" lang="en-US" sz="20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intended for livestock from Hungary and </a:t>
            </a:r>
            <a:r>
              <a:rPr lang="en-US" sz="2000">
                <a:solidFill>
                  <a:prstClr val="black"/>
                </a:solidFill>
                <a:latin typeface="Arial"/>
                <a:ea typeface="Calibri"/>
                <a:cs typeface="Arial"/>
              </a:rPr>
              <a:t>Slovak Republic</a:t>
            </a:r>
            <a:endParaRPr kumimoji="0" lang="cs-CZ" sz="20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endParaRPr lang="cs-CZ" sz="200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6000"/>
              </a:lnSpc>
              <a:buFont typeface="Calibri" panose="020F0502020204030204" pitchFamily="34" charset="0"/>
              <a:buChar char="-"/>
              <a:defRPr/>
            </a:pPr>
            <a:r>
              <a:rPr lang="en-US" sz="2000">
                <a:solidFill>
                  <a:prstClr val="black"/>
                </a:solidFill>
                <a:latin typeface="Arial"/>
                <a:ea typeface="Calibri"/>
                <a:cs typeface="Arial"/>
              </a:rPr>
              <a:t>perform </a:t>
            </a:r>
            <a:r>
              <a:rPr lang="en-US" sz="2000" b="1">
                <a:solidFill>
                  <a:prstClr val="black"/>
                </a:solidFill>
                <a:latin typeface="Arial"/>
                <a:ea typeface="Calibri"/>
                <a:cs typeface="Arial"/>
              </a:rPr>
              <a:t>assembly operations</a:t>
            </a:r>
            <a:r>
              <a:rPr lang="en-US" sz="2000">
                <a:solidFill>
                  <a:prstClr val="black"/>
                </a:solidFill>
                <a:latin typeface="Arial"/>
                <a:ea typeface="Calibri"/>
                <a:cs typeface="Arial"/>
              </a:rPr>
              <a:t> for the purpose of moving susceptible animals to other Member States of the European Union or to third countries </a:t>
            </a:r>
            <a:r>
              <a:rPr lang="en-US" sz="2000" b="1">
                <a:solidFill>
                  <a:prstClr val="black"/>
                </a:solidFill>
                <a:latin typeface="Arial"/>
                <a:ea typeface="Calibri"/>
                <a:cs typeface="Arial"/>
              </a:rPr>
              <a:t>only at assembly </a:t>
            </a:r>
            <a:r>
              <a:rPr lang="en-US" sz="2000" b="1" err="1">
                <a:solidFill>
                  <a:prstClr val="black"/>
                </a:solidFill>
                <a:latin typeface="Arial"/>
                <a:ea typeface="Calibri"/>
                <a:cs typeface="Arial"/>
              </a:rPr>
              <a:t>centres</a:t>
            </a:r>
            <a:r>
              <a:rPr lang="en-US" sz="2000" b="1">
                <a:solidFill>
                  <a:prstClr val="black"/>
                </a:solidFill>
                <a:latin typeface="Arial"/>
                <a:ea typeface="Calibri"/>
                <a:cs typeface="Arial"/>
              </a:rPr>
              <a:t> for ungulates</a:t>
            </a:r>
            <a:endParaRPr lang="en-US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endParaRPr lang="cs-CZ" sz="200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6000"/>
              </a:lnSpc>
              <a:buFont typeface="Calibri" panose="020F0502020204030204" pitchFamily="34" charset="0"/>
              <a:buChar char="-"/>
              <a:defRPr/>
            </a:pPr>
            <a:r>
              <a:rPr lang="cs-CZ" sz="2000" err="1">
                <a:solidFill>
                  <a:prstClr val="black"/>
                </a:solidFill>
                <a:latin typeface="Arial"/>
                <a:ea typeface="Calibri"/>
                <a:cs typeface="Arial"/>
              </a:rPr>
              <a:t>comply</a:t>
            </a:r>
            <a:r>
              <a:rPr lang="cs-CZ" sz="2000">
                <a:solidFill>
                  <a:prstClr val="black"/>
                </a:solidFill>
                <a:latin typeface="Arial"/>
                <a:ea typeface="Calibri"/>
                <a:cs typeface="Arial"/>
              </a:rPr>
              <a:t> </a:t>
            </a:r>
            <a:r>
              <a:rPr lang="cs-CZ" sz="2000" err="1">
                <a:solidFill>
                  <a:prstClr val="black"/>
                </a:solidFill>
                <a:latin typeface="Arial"/>
                <a:ea typeface="Calibri"/>
                <a:cs typeface="Arial"/>
              </a:rPr>
              <a:t>with</a:t>
            </a:r>
            <a:r>
              <a:rPr lang="cs-CZ" sz="2000">
                <a:solidFill>
                  <a:prstClr val="black"/>
                </a:solidFill>
                <a:latin typeface="Arial"/>
                <a:ea typeface="Calibri"/>
                <a:cs typeface="Arial"/>
              </a:rPr>
              <a:t> </a:t>
            </a:r>
            <a:r>
              <a:rPr lang="cs-CZ" sz="2000" err="1">
                <a:solidFill>
                  <a:prstClr val="black"/>
                </a:solidFill>
                <a:latin typeface="Arial"/>
                <a:ea typeface="Calibri"/>
                <a:cs typeface="Arial"/>
              </a:rPr>
              <a:t>the</a:t>
            </a:r>
            <a:r>
              <a:rPr lang="cs-CZ" sz="2000">
                <a:solidFill>
                  <a:prstClr val="black"/>
                </a:solidFill>
                <a:latin typeface="Arial"/>
                <a:ea typeface="Calibri"/>
                <a:cs typeface="Arial"/>
              </a:rPr>
              <a:t> </a:t>
            </a:r>
            <a:r>
              <a:rPr lang="cs-CZ" sz="2000" err="1">
                <a:solidFill>
                  <a:prstClr val="black"/>
                </a:solidFill>
                <a:latin typeface="Arial"/>
                <a:ea typeface="Calibri"/>
                <a:cs typeface="Arial"/>
              </a:rPr>
              <a:t>rules</a:t>
            </a:r>
            <a:r>
              <a:rPr lang="cs-CZ" sz="2000">
                <a:solidFill>
                  <a:prstClr val="black"/>
                </a:solidFill>
                <a:latin typeface="Arial"/>
                <a:ea typeface="Calibri"/>
                <a:cs typeface="Arial"/>
              </a:rPr>
              <a:t> </a:t>
            </a:r>
            <a:r>
              <a:rPr lang="cs-CZ" sz="2000" err="1">
                <a:solidFill>
                  <a:prstClr val="black"/>
                </a:solidFill>
                <a:latin typeface="Arial"/>
                <a:ea typeface="Calibri"/>
                <a:cs typeface="Arial"/>
              </a:rPr>
              <a:t>for</a:t>
            </a:r>
            <a:r>
              <a:rPr lang="cs-CZ" sz="2000">
                <a:solidFill>
                  <a:prstClr val="black"/>
                </a:solidFill>
                <a:latin typeface="Arial"/>
                <a:ea typeface="Calibri"/>
                <a:cs typeface="Arial"/>
              </a:rPr>
              <a:t> a </a:t>
            </a:r>
            <a:r>
              <a:rPr lang="cs-CZ" sz="2000" b="1" err="1">
                <a:solidFill>
                  <a:prstClr val="black"/>
                </a:solidFill>
                <a:latin typeface="Arial"/>
                <a:ea typeface="Calibri"/>
                <a:cs typeface="Arial"/>
              </a:rPr>
              <a:t>high</a:t>
            </a:r>
            <a:r>
              <a:rPr lang="cs-CZ" sz="2000" b="1">
                <a:solidFill>
                  <a:prstClr val="black"/>
                </a:solidFill>
                <a:latin typeface="Arial"/>
                <a:ea typeface="Calibri"/>
                <a:cs typeface="Arial"/>
              </a:rPr>
              <a:t> level </a:t>
            </a:r>
            <a:r>
              <a:rPr lang="cs-CZ" sz="2000" b="1" err="1">
                <a:solidFill>
                  <a:prstClr val="black"/>
                </a:solidFill>
                <a:latin typeface="Arial"/>
                <a:ea typeface="Calibri"/>
                <a:cs typeface="Arial"/>
              </a:rPr>
              <a:t>of</a:t>
            </a:r>
            <a:r>
              <a:rPr lang="cs-CZ" sz="2000" b="1">
                <a:solidFill>
                  <a:prstClr val="black"/>
                </a:solidFill>
                <a:latin typeface="Arial"/>
                <a:ea typeface="Calibri"/>
                <a:cs typeface="Arial"/>
              </a:rPr>
              <a:t> </a:t>
            </a:r>
            <a:r>
              <a:rPr lang="cs-CZ" sz="2000" b="1" err="1">
                <a:solidFill>
                  <a:prstClr val="black"/>
                </a:solidFill>
                <a:latin typeface="Arial"/>
                <a:ea typeface="Calibri"/>
                <a:cs typeface="Arial"/>
              </a:rPr>
              <a:t>biosecurity</a:t>
            </a:r>
            <a:r>
              <a:rPr lang="cs-CZ" sz="2000">
                <a:solidFill>
                  <a:prstClr val="black"/>
                </a:solidFill>
                <a:latin typeface="Arial"/>
                <a:ea typeface="Calibri"/>
                <a:cs typeface="Arial"/>
              </a:rPr>
              <a:t> </a:t>
            </a:r>
            <a:r>
              <a:rPr lang="cs-CZ" sz="2000" err="1">
                <a:latin typeface="Arial"/>
                <a:ea typeface="Roboto"/>
                <a:cs typeface="Roboto"/>
              </a:rPr>
              <a:t>during</a:t>
            </a:r>
            <a:r>
              <a:rPr lang="cs-CZ" sz="2000">
                <a:latin typeface="Arial"/>
                <a:ea typeface="Roboto"/>
                <a:cs typeface="Roboto"/>
              </a:rPr>
              <a:t> animal transport</a:t>
            </a:r>
            <a:r>
              <a:rPr lang="cs-CZ" sz="2000" b="1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 </a:t>
            </a:r>
            <a:r>
              <a:rPr kumimoji="0" lang="cs-CZ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and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 </a:t>
            </a:r>
            <a:r>
              <a:rPr lang="en-US" sz="2000" b="1">
                <a:solidFill>
                  <a:prstClr val="black"/>
                </a:solidFill>
                <a:latin typeface="Arial"/>
                <a:ea typeface="Calibri"/>
                <a:cs typeface="Arial"/>
              </a:rPr>
              <a:t>keep records</a:t>
            </a:r>
            <a:r>
              <a:rPr lang="en-US" sz="2000">
                <a:solidFill>
                  <a:prstClr val="black"/>
                </a:solidFill>
                <a:latin typeface="Arial"/>
                <a:ea typeface="Calibri"/>
                <a:cs typeface="Arial"/>
              </a:rPr>
              <a:t> of the entries of transport means to the places of keeping of susceptible animals</a:t>
            </a:r>
            <a:endParaRPr lang="cs-CZ" sz="20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Zástupný text 3">
            <a:extLst>
              <a:ext uri="{FF2B5EF4-FFF2-40B4-BE49-F238E27FC236}">
                <a16:creationId xmlns:a16="http://schemas.microsoft.com/office/drawing/2014/main" id="{F2496613-67FC-2D77-0744-BC41A84FB96A}"/>
              </a:ext>
            </a:extLst>
          </p:cNvPr>
          <p:cNvSpPr txBox="1">
            <a:spLocks/>
          </p:cNvSpPr>
          <p:nvPr/>
        </p:nvSpPr>
        <p:spPr bwMode="auto">
          <a:xfrm>
            <a:off x="1619672" y="221196"/>
            <a:ext cx="6048672" cy="626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Font typeface="Arial" panose="020B0604020202020204" pitchFamily="34" charset="0"/>
              <a:buNone/>
              <a:defRPr sz="3000" b="1" kern="1200" baseline="0">
                <a:solidFill>
                  <a:srgbClr val="007EC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lnSpc>
                <a:spcPts val="2500"/>
              </a:lnSpc>
              <a:spcBef>
                <a:spcPts val="1800"/>
              </a:spcBef>
              <a:spcAft>
                <a:spcPts val="600"/>
              </a:spcAft>
              <a:buClr>
                <a:srgbClr val="007EC7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cs-CZ" sz="3200" err="1">
                <a:latin typeface="Arial"/>
                <a:ea typeface="Calibri"/>
                <a:cs typeface="Times New Roman"/>
              </a:rPr>
              <a:t>Measures</a:t>
            </a:r>
            <a:r>
              <a:rPr lang="cs-CZ" sz="3200">
                <a:latin typeface="Arial"/>
                <a:ea typeface="Calibri"/>
                <a:cs typeface="Times New Roman"/>
              </a:rPr>
              <a:t> </a:t>
            </a:r>
            <a:r>
              <a:rPr lang="cs-CZ" sz="3200" err="1">
                <a:latin typeface="Arial"/>
                <a:ea typeface="Calibri"/>
                <a:cs typeface="Times New Roman"/>
              </a:rPr>
              <a:t>adopted</a:t>
            </a:r>
            <a:r>
              <a:rPr lang="cs-CZ" sz="3200">
                <a:latin typeface="Arial"/>
                <a:ea typeface="Calibri"/>
                <a:cs typeface="Times New Roman"/>
              </a:rPr>
              <a:t> in </a:t>
            </a:r>
            <a:r>
              <a:rPr lang="cs-CZ" sz="3200" err="1">
                <a:latin typeface="Arial"/>
                <a:ea typeface="Calibri"/>
                <a:cs typeface="Times New Roman"/>
              </a:rPr>
              <a:t>the</a:t>
            </a:r>
            <a:r>
              <a:rPr lang="cs-CZ" sz="3200">
                <a:latin typeface="Arial"/>
                <a:ea typeface="Calibri"/>
                <a:cs typeface="Times New Roman"/>
              </a:rPr>
              <a:t> CZ</a:t>
            </a:r>
          </a:p>
        </p:txBody>
      </p:sp>
    </p:spTree>
    <p:extLst>
      <p:ext uri="{BB962C8B-B14F-4D97-AF65-F5344CB8AC3E}">
        <p14:creationId xmlns:p14="http://schemas.microsoft.com/office/powerpoint/2010/main" val="3471987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D47A256-8E29-543B-512A-DC4501B16C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228" y="1168976"/>
            <a:ext cx="8674924" cy="5571814"/>
          </a:xfrm>
        </p:spPr>
        <p:txBody>
          <a:bodyPr/>
          <a:lstStyle/>
          <a:p>
            <a:pPr marL="342900" indent="-342900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Font typeface="Calibri" panose="020F0502020204030204" pitchFamily="34" charset="0"/>
              <a:buChar char="-"/>
              <a:defRPr/>
            </a:pPr>
            <a:r>
              <a:rPr lang="en-US" sz="200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comply with the rules for a</a:t>
            </a:r>
            <a:r>
              <a:rPr lang="en-US" sz="2000" b="1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 high level of biosecurity on holdings</a:t>
            </a:r>
            <a:r>
              <a:rPr lang="en-US" sz="200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 (perform disinfection at entrances to and exits from holdings, disinfection of vehicles, checks on all persons, vehicles and materials entering their holdings, reporting of suspected infections)</a:t>
            </a:r>
            <a:endParaRPr lang="cs-CZ" sz="2000">
              <a:solidFill>
                <a:prstClr val="black"/>
              </a:solidFill>
              <a:latin typeface="Arial"/>
              <a:ea typeface="Calibri"/>
              <a:cs typeface="Times New Roman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endParaRPr lang="cs-CZ" sz="200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Font typeface="Calibri" panose="020F0502020204030204" pitchFamily="34" charset="0"/>
              <a:buChar char="-"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introduction of joint roadside checks </a:t>
            </a:r>
            <a:r>
              <a:rPr kumimoji="0" lang="en-US" sz="20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by inspectors of the</a:t>
            </a:r>
            <a:r>
              <a:rPr lang="en-US" sz="200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 SVA</a:t>
            </a:r>
            <a:r>
              <a:rPr kumimoji="0" lang="en-US" sz="20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 with the Police of the Czech Republic and the Customs Administration - the Police and the Customs Administration </a:t>
            </a:r>
            <a:r>
              <a:rPr lang="en-US" sz="200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are able to </a:t>
            </a:r>
            <a:r>
              <a:rPr kumimoji="0" lang="en-US" sz="20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ensure that checks are carried out continuously in twelve-hour shifts.</a:t>
            </a:r>
            <a:r>
              <a:rPr kumimoji="0" lang="cs-CZ" sz="20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 </a:t>
            </a:r>
            <a:r>
              <a:rPr kumimoji="0" lang="en-US" sz="20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The veterinary service of the Czech Armed Forces was also involved in these inspections.</a:t>
            </a:r>
            <a:endParaRPr kumimoji="0" lang="cs-CZ" sz="20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/>
              <a:cs typeface="Times New Roman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endParaRPr lang="cs-CZ" sz="200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Font typeface="Calibri" panose="020F0502020204030204" pitchFamily="34" charset="0"/>
              <a:buChar char="-"/>
              <a:defRPr/>
            </a:pPr>
            <a:r>
              <a:rPr lang="en-US" sz="2000">
                <a:solidFill>
                  <a:prstClr val="black"/>
                </a:solidFill>
                <a:latin typeface="Arial"/>
                <a:ea typeface="Calibri"/>
                <a:cs typeface="Arial"/>
              </a:rPr>
              <a:t>ban on the </a:t>
            </a:r>
            <a:r>
              <a:rPr lang="en-US" sz="2000" b="1">
                <a:solidFill>
                  <a:prstClr val="black"/>
                </a:solidFill>
                <a:latin typeface="Arial"/>
                <a:ea typeface="Calibri"/>
                <a:cs typeface="Arial"/>
              </a:rPr>
              <a:t>performance of the treatment and trimming of hooves and claws</a:t>
            </a:r>
            <a:r>
              <a:rPr lang="en-US" sz="2000">
                <a:solidFill>
                  <a:prstClr val="black"/>
                </a:solidFill>
                <a:latin typeface="Arial"/>
                <a:ea typeface="Calibri"/>
                <a:cs typeface="Arial"/>
              </a:rPr>
              <a:t> of animals, except for the cases where keepers are </a:t>
            </a:r>
            <a:r>
              <a:rPr lang="en-US" sz="2000" err="1">
                <a:solidFill>
                  <a:prstClr val="black"/>
                </a:solidFill>
                <a:latin typeface="Arial"/>
                <a:ea typeface="Calibri"/>
                <a:cs typeface="Arial"/>
              </a:rPr>
              <a:t>authorised</a:t>
            </a:r>
            <a:r>
              <a:rPr lang="en-US" sz="2000">
                <a:solidFill>
                  <a:prstClr val="black"/>
                </a:solidFill>
                <a:latin typeface="Arial"/>
                <a:ea typeface="Calibri"/>
                <a:cs typeface="Arial"/>
              </a:rPr>
              <a:t> to perform these actions on holdings operated by them in animals kept by them</a:t>
            </a:r>
            <a:endParaRPr lang="en-US" sz="20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/>
              <a:cs typeface="Times New Roman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endParaRPr kumimoji="0" lang="en-US" sz="20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kumimoji="0" lang="cs-CZ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Zástupný text 3">
            <a:extLst>
              <a:ext uri="{FF2B5EF4-FFF2-40B4-BE49-F238E27FC236}">
                <a16:creationId xmlns:a16="http://schemas.microsoft.com/office/drawing/2014/main" id="{BFAE54DB-762C-2814-1F46-BFDBF84FFC62}"/>
              </a:ext>
            </a:extLst>
          </p:cNvPr>
          <p:cNvSpPr txBox="1">
            <a:spLocks/>
          </p:cNvSpPr>
          <p:nvPr/>
        </p:nvSpPr>
        <p:spPr bwMode="auto">
          <a:xfrm>
            <a:off x="1691680" y="404664"/>
            <a:ext cx="6048672" cy="626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Font typeface="Arial" panose="020B0604020202020204" pitchFamily="34" charset="0"/>
              <a:buNone/>
              <a:defRPr sz="3000" b="1" kern="1200" baseline="0">
                <a:solidFill>
                  <a:srgbClr val="007EC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lnSpc>
                <a:spcPts val="2500"/>
              </a:lnSpc>
              <a:spcBef>
                <a:spcPts val="1800"/>
              </a:spcBef>
              <a:spcAft>
                <a:spcPts val="600"/>
              </a:spcAft>
              <a:buClr>
                <a:srgbClr val="007EC7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cs-CZ" sz="3200" err="1">
                <a:latin typeface="Arial"/>
                <a:ea typeface="Calibri"/>
                <a:cs typeface="Times New Roman"/>
              </a:rPr>
              <a:t>Measures</a:t>
            </a:r>
            <a:r>
              <a:rPr lang="cs-CZ" sz="3200">
                <a:latin typeface="Arial"/>
                <a:ea typeface="Calibri"/>
                <a:cs typeface="Times New Roman"/>
              </a:rPr>
              <a:t> </a:t>
            </a:r>
            <a:r>
              <a:rPr lang="cs-CZ" sz="3200" err="1">
                <a:latin typeface="Arial"/>
                <a:ea typeface="Calibri"/>
                <a:cs typeface="Times New Roman"/>
              </a:rPr>
              <a:t>adopted</a:t>
            </a:r>
            <a:r>
              <a:rPr lang="cs-CZ" sz="3200">
                <a:latin typeface="Arial"/>
                <a:ea typeface="Calibri"/>
                <a:cs typeface="Times New Roman"/>
              </a:rPr>
              <a:t> in </a:t>
            </a:r>
            <a:r>
              <a:rPr lang="cs-CZ" sz="3200" err="1">
                <a:latin typeface="Arial"/>
                <a:ea typeface="Calibri"/>
                <a:cs typeface="Times New Roman"/>
              </a:rPr>
              <a:t>the</a:t>
            </a:r>
            <a:r>
              <a:rPr lang="cs-CZ" sz="3200">
                <a:latin typeface="Arial"/>
                <a:ea typeface="Calibri"/>
                <a:cs typeface="Times New Roman"/>
              </a:rPr>
              <a:t> CZ</a:t>
            </a:r>
          </a:p>
        </p:txBody>
      </p:sp>
    </p:spTree>
    <p:extLst>
      <p:ext uri="{BB962C8B-B14F-4D97-AF65-F5344CB8AC3E}">
        <p14:creationId xmlns:p14="http://schemas.microsoft.com/office/powerpoint/2010/main" val="3708343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DC0C9F-23D6-E79E-71A3-98ECF3192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6B2FD29-CD6E-E657-6F46-FD43DF267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4248472"/>
          </a:xfrm>
        </p:spPr>
        <p:txBody>
          <a:bodyPr/>
          <a:lstStyle/>
          <a:p>
            <a:pPr marL="342900" indent="-342900"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ClrTx/>
              <a:buFont typeface="Calibri" panose="020F0502020204030204" pitchFamily="34" charset="0"/>
              <a:buChar char="-"/>
              <a:defRPr/>
            </a:pPr>
            <a:r>
              <a:rPr lang="en-US" sz="2000">
                <a:solidFill>
                  <a:prstClr val="black"/>
                </a:solidFill>
                <a:latin typeface="Arial"/>
                <a:ea typeface="Calibri"/>
                <a:cs typeface="Arial"/>
              </a:rPr>
              <a:t>ban on</a:t>
            </a:r>
            <a:r>
              <a:rPr lang="en-US" sz="2000" i="1">
                <a:solidFill>
                  <a:prstClr val="black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US" sz="2000" b="1">
                <a:solidFill>
                  <a:prstClr val="black"/>
                </a:solidFill>
                <a:latin typeface="Arial"/>
                <a:ea typeface="Calibri"/>
                <a:cs typeface="Arial"/>
              </a:rPr>
              <a:t>sheep-shearing</a:t>
            </a:r>
            <a:r>
              <a:rPr lang="en-US" sz="2000">
                <a:solidFill>
                  <a:prstClr val="black"/>
                </a:solidFill>
                <a:latin typeface="Arial"/>
                <a:ea typeface="Calibri"/>
                <a:cs typeface="Arial"/>
              </a:rPr>
              <a:t>, except for the cases where keepers are </a:t>
            </a:r>
            <a:r>
              <a:rPr lang="en-US" sz="2000" err="1">
                <a:solidFill>
                  <a:prstClr val="black"/>
                </a:solidFill>
                <a:latin typeface="Arial"/>
                <a:ea typeface="Calibri"/>
                <a:cs typeface="Arial"/>
              </a:rPr>
              <a:t>authorised</a:t>
            </a:r>
            <a:r>
              <a:rPr lang="en-US" sz="2000">
                <a:solidFill>
                  <a:prstClr val="black"/>
                </a:solidFill>
                <a:latin typeface="Arial"/>
                <a:ea typeface="Calibri"/>
                <a:cs typeface="Arial"/>
              </a:rPr>
              <a:t> to perform these actions on holdings operated by them in animals kept by them</a:t>
            </a:r>
            <a:endParaRPr lang="en-US" sz="2000">
              <a:solidFill>
                <a:prstClr val="black"/>
              </a:solidFill>
              <a:latin typeface="Arial"/>
              <a:ea typeface="Calibri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endParaRPr kumimoji="0" lang="cs-CZ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Font typeface="Calibri" panose="020F0502020204030204" pitchFamily="34" charset="0"/>
              <a:buChar char="-"/>
              <a:defRPr/>
            </a:pPr>
            <a:r>
              <a:rPr lang="en-US" sz="200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breeders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 of wild ungulates and other species of animals susceptible to</a:t>
            </a:r>
            <a:r>
              <a:rPr lang="en-US" sz="200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 FMD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 kept in game reserves in the Moravian-Silesian Region, the Zlín Region and the South Moravian Region are ordered to ensure that unauthorized persons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are prohibited from entering these game reserves</a:t>
            </a:r>
            <a:endParaRPr lang="en-US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/>
              <a:cs typeface="Times New Roman"/>
            </a:endParaRPr>
          </a:p>
          <a:p>
            <a:pPr marL="0" indent="0">
              <a:buNone/>
            </a:pPr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C25BCCE3-079C-952F-7481-38A343E3D0EF}"/>
              </a:ext>
            </a:extLst>
          </p:cNvPr>
          <p:cNvSpPr txBox="1">
            <a:spLocks/>
          </p:cNvSpPr>
          <p:nvPr/>
        </p:nvSpPr>
        <p:spPr bwMode="auto">
          <a:xfrm>
            <a:off x="1691680" y="404664"/>
            <a:ext cx="6048672" cy="626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Font typeface="Arial" panose="020B0604020202020204" pitchFamily="34" charset="0"/>
              <a:buNone/>
              <a:defRPr sz="3000" b="1" kern="1200" baseline="0">
                <a:solidFill>
                  <a:srgbClr val="007EC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lnSpc>
                <a:spcPts val="2500"/>
              </a:lnSpc>
              <a:spcBef>
                <a:spcPts val="1800"/>
              </a:spcBef>
              <a:spcAft>
                <a:spcPts val="600"/>
              </a:spcAft>
              <a:buClr>
                <a:srgbClr val="007EC7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cs-CZ" sz="3200" err="1">
                <a:ea typeface="Calibri" panose="020F0502020204030204" pitchFamily="34" charset="0"/>
                <a:cs typeface="Times New Roman" panose="02020603050405020304" pitchFamily="18" charset="0"/>
              </a:rPr>
              <a:t>Measures</a:t>
            </a:r>
            <a:r>
              <a:rPr lang="cs-CZ" sz="320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3200" err="1">
                <a:ea typeface="Calibri" panose="020F0502020204030204" pitchFamily="34" charset="0"/>
                <a:cs typeface="Times New Roman" panose="02020603050405020304" pitchFamily="18" charset="0"/>
              </a:rPr>
              <a:t>accepted</a:t>
            </a:r>
            <a:r>
              <a:rPr lang="cs-CZ" sz="3200"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cs-CZ" sz="3200" err="1"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cs-CZ" sz="3200">
                <a:ea typeface="Calibri" panose="020F0502020204030204" pitchFamily="34" charset="0"/>
                <a:cs typeface="Times New Roman" panose="02020603050405020304" pitchFamily="18" charset="0"/>
              </a:rPr>
              <a:t> CZ</a:t>
            </a:r>
          </a:p>
        </p:txBody>
      </p:sp>
    </p:spTree>
    <p:extLst>
      <p:ext uri="{BB962C8B-B14F-4D97-AF65-F5344CB8AC3E}">
        <p14:creationId xmlns:p14="http://schemas.microsoft.com/office/powerpoint/2010/main" val="3657331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text 3">
            <a:extLst>
              <a:ext uri="{FF2B5EF4-FFF2-40B4-BE49-F238E27FC236}">
                <a16:creationId xmlns:a16="http://schemas.microsoft.com/office/drawing/2014/main" id="{0BAED2BC-0986-3504-98D8-09CE22C988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23728" y="354360"/>
            <a:ext cx="6120680" cy="914400"/>
          </a:xfrm>
        </p:spPr>
        <p:txBody>
          <a:bodyPr/>
          <a:lstStyle/>
          <a:p>
            <a:r>
              <a:rPr lang="cs-CZ" sz="3200" err="1"/>
              <a:t>Justification</a:t>
            </a:r>
            <a:r>
              <a:rPr lang="cs-CZ" sz="3200"/>
              <a:t> </a:t>
            </a:r>
            <a:r>
              <a:rPr lang="cs-CZ" sz="3200" err="1"/>
              <a:t>of</a:t>
            </a:r>
            <a:r>
              <a:rPr lang="cs-CZ" sz="3200"/>
              <a:t> </a:t>
            </a:r>
            <a:r>
              <a:rPr lang="cs-CZ" sz="3200" err="1"/>
              <a:t>the</a:t>
            </a:r>
            <a:r>
              <a:rPr lang="cs-CZ" sz="3200"/>
              <a:t> </a:t>
            </a:r>
            <a:r>
              <a:rPr lang="cs-CZ" sz="3200" err="1"/>
              <a:t>measures</a:t>
            </a:r>
            <a:endParaRPr lang="cs-CZ" sz="3200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3C9B0648-0E58-CABF-EE51-9BE36DD6F508}"/>
              </a:ext>
            </a:extLst>
          </p:cNvPr>
          <p:cNvSpPr txBox="1"/>
          <p:nvPr/>
        </p:nvSpPr>
        <p:spPr>
          <a:xfrm>
            <a:off x="283098" y="961981"/>
            <a:ext cx="8280920" cy="563231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 algn="just">
              <a:buFont typeface="Calibri"/>
              <a:buChar char="-"/>
            </a:pPr>
            <a:r>
              <a:rPr lang="en-US" sz="2000">
                <a:latin typeface="Arial"/>
                <a:cs typeface="Arial"/>
              </a:rPr>
              <a:t>occurrence of several outbreaks FMD in a neighboring country (Slovakia)</a:t>
            </a:r>
            <a:endParaRPr lang="cs-CZ" sz="2000">
              <a:latin typeface="Arial"/>
              <a:cs typeface="Arial"/>
            </a:endParaRPr>
          </a:p>
          <a:p>
            <a:pPr algn="just"/>
            <a:endParaRPr lang="cs-CZ" sz="2000"/>
          </a:p>
          <a:p>
            <a:pPr marL="342900" indent="-342900" algn="just">
              <a:buFont typeface="Calibri"/>
              <a:buChar char="-"/>
            </a:pPr>
            <a:r>
              <a:rPr lang="en-US" sz="2000">
                <a:latin typeface="Arial"/>
                <a:cs typeface="Arial"/>
              </a:rPr>
              <a:t>the outbreak in </a:t>
            </a:r>
            <a:r>
              <a:rPr lang="en-US" sz="2000" err="1">
                <a:latin typeface="Arial"/>
                <a:cs typeface="Arial"/>
              </a:rPr>
              <a:t>Plavecký</a:t>
            </a:r>
            <a:r>
              <a:rPr lang="en-US" sz="2000">
                <a:latin typeface="Arial"/>
                <a:cs typeface="Arial"/>
              </a:rPr>
              <a:t> </a:t>
            </a:r>
            <a:r>
              <a:rPr lang="en-US" sz="2000" err="1">
                <a:latin typeface="Arial"/>
                <a:cs typeface="Arial"/>
              </a:rPr>
              <a:t>Štvrtok</a:t>
            </a:r>
            <a:r>
              <a:rPr lang="en-US" sz="2000">
                <a:latin typeface="Arial"/>
                <a:cs typeface="Arial"/>
              </a:rPr>
              <a:t> was located several tens of kilometers from the state border with the Czech Republic.</a:t>
            </a:r>
          </a:p>
          <a:p>
            <a:pPr marL="285750" indent="-285750" algn="just">
              <a:buFont typeface="Calibri"/>
              <a:buChar char="-"/>
            </a:pPr>
            <a:endParaRPr lang="cs-CZ" sz="2000"/>
          </a:p>
          <a:p>
            <a:pPr marL="285750" indent="-285750" algn="just">
              <a:buFont typeface="Calibri"/>
              <a:buChar char="-"/>
            </a:pPr>
            <a:r>
              <a:rPr lang="en-US" sz="2000">
                <a:latin typeface="Arial"/>
                <a:cs typeface="Arial"/>
              </a:rPr>
              <a:t>growing concerns of breeders about the possible introduction of FMD into our farms</a:t>
            </a:r>
            <a:endParaRPr lang="cs-CZ" sz="2000">
              <a:latin typeface="Arial"/>
              <a:cs typeface="Arial"/>
            </a:endParaRPr>
          </a:p>
          <a:p>
            <a:pPr marL="285750" indent="-285750" algn="just">
              <a:buFont typeface="Calibri"/>
              <a:buChar char="-"/>
            </a:pPr>
            <a:endParaRPr lang="cs-CZ" sz="2000"/>
          </a:p>
          <a:p>
            <a:pPr marL="285750" indent="-285750" algn="just">
              <a:buFont typeface="Calibri"/>
              <a:buChar char="-"/>
            </a:pPr>
            <a:r>
              <a:rPr lang="en-US" sz="2000">
                <a:latin typeface="Arial"/>
                <a:cs typeface="Arial"/>
              </a:rPr>
              <a:t>pressure from the Ministry of Agriculture, breeders' associations, the Agrarian Chamber, the Food Chamber for the strictest possible measures</a:t>
            </a:r>
            <a:endParaRPr lang="cs-CZ" sz="2000">
              <a:latin typeface="Arial"/>
              <a:cs typeface="Arial"/>
            </a:endParaRPr>
          </a:p>
          <a:p>
            <a:pPr marL="285750" indent="-285750" algn="just">
              <a:buFont typeface="Calibri"/>
              <a:buChar char="-"/>
            </a:pPr>
            <a:endParaRPr lang="cs-CZ" sz="2000"/>
          </a:p>
          <a:p>
            <a:pPr marL="285750" indent="-285750" algn="just">
              <a:buFont typeface="Calibri"/>
              <a:buChar char="-"/>
            </a:pPr>
            <a:r>
              <a:rPr lang="en-US" sz="2000">
                <a:latin typeface="Arial"/>
                <a:cs typeface="Arial"/>
              </a:rPr>
              <a:t>high concentration of farms with susceptible animal species in border areas</a:t>
            </a:r>
            <a:endParaRPr lang="cs-CZ" sz="2000">
              <a:latin typeface="Arial"/>
              <a:cs typeface="Arial"/>
            </a:endParaRPr>
          </a:p>
          <a:p>
            <a:pPr marL="285750" indent="-285750" algn="just">
              <a:buFont typeface="Calibri"/>
              <a:buChar char="-"/>
            </a:pPr>
            <a:endParaRPr lang="cs-CZ" sz="2000"/>
          </a:p>
          <a:p>
            <a:pPr marL="285750" indent="-285750" algn="just">
              <a:buFont typeface="Calibri"/>
              <a:buChar char="-"/>
            </a:pPr>
            <a:r>
              <a:rPr lang="en-US" sz="2000">
                <a:latin typeface="Arial"/>
                <a:cs typeface="Arial"/>
              </a:rPr>
              <a:t>the Czech Republic has significant trade activities, especially with cattle, and is also a transit country in animal trade</a:t>
            </a:r>
            <a:endParaRPr lang="cs-CZ" sz="20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7994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EC1FC-4E6E-D61B-142A-0D4F6F6DF7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ovéPole 6">
            <a:extLst>
              <a:ext uri="{FF2B5EF4-FFF2-40B4-BE49-F238E27FC236}">
                <a16:creationId xmlns:a16="http://schemas.microsoft.com/office/drawing/2014/main" id="{36255B12-1BB9-9734-298C-9D8427409FC2}"/>
              </a:ext>
            </a:extLst>
          </p:cNvPr>
          <p:cNvSpPr txBox="1"/>
          <p:nvPr/>
        </p:nvSpPr>
        <p:spPr>
          <a:xfrm>
            <a:off x="1043608" y="764823"/>
            <a:ext cx="803027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3000" b="1" i="0" u="none" strike="noStrike" kern="1200" cap="none" spc="0" normalizeH="0" baseline="0" noProof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FMD – map </a:t>
            </a:r>
            <a:r>
              <a:rPr kumimoji="0" lang="cs-CZ" sz="3000" b="1" i="0" u="none" strike="noStrike" kern="1200" cap="none" spc="0" normalizeH="0" baseline="0" noProof="0" err="1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of</a:t>
            </a:r>
            <a:r>
              <a:rPr kumimoji="0" lang="cs-CZ" sz="3000" b="1" i="0" u="none" strike="noStrike" kern="1200" cap="none" spc="0" normalizeH="0" baseline="0" noProof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cs-CZ" sz="3000" b="1" i="0" u="none" strike="noStrike" kern="1200" cap="none" spc="0" normalizeH="0" baseline="0" noProof="0" err="1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outbreaks</a:t>
            </a:r>
            <a:r>
              <a:rPr kumimoji="0" lang="cs-CZ" sz="3000" b="1" i="0" u="none" strike="noStrike" kern="1200" cap="none" spc="0" normalizeH="0" baseline="0" noProof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in </a:t>
            </a:r>
            <a:r>
              <a:rPr kumimoji="0" lang="cs-CZ" sz="3000" b="1" i="0" u="none" strike="noStrike" kern="1200" cap="none" spc="0" normalizeH="0" baseline="0" noProof="0" err="1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Hungary</a:t>
            </a:r>
            <a:r>
              <a:rPr kumimoji="0" lang="cs-CZ" sz="3000" b="1" i="0" u="none" strike="noStrike" kern="1200" cap="none" spc="0" normalizeH="0" baseline="0" noProof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and Slovakia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7CAFCEF1-8775-634F-DA27-CAD71F9013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332" y="1857172"/>
            <a:ext cx="8565336" cy="426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460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>
            <a:extLst>
              <a:ext uri="{FF2B5EF4-FFF2-40B4-BE49-F238E27FC236}">
                <a16:creationId xmlns:a16="http://schemas.microsoft.com/office/drawing/2014/main" id="{0AA2B214-9538-D90C-9F41-DFBEA5A0DEAE}"/>
              </a:ext>
            </a:extLst>
          </p:cNvPr>
          <p:cNvSpPr txBox="1"/>
          <p:nvPr/>
        </p:nvSpPr>
        <p:spPr>
          <a:xfrm>
            <a:off x="687994" y="1481726"/>
            <a:ext cx="8178823" cy="369742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Vehicles </a:t>
            </a:r>
            <a:r>
              <a:rPr lang="en-US">
                <a:solidFill>
                  <a:prstClr val="black"/>
                </a:solidFill>
                <a:latin typeface="Arial"/>
                <a:ea typeface="Calibri"/>
                <a:cs typeface="Arial"/>
              </a:rPr>
              <a:t>with a total weight </a:t>
            </a:r>
            <a:r>
              <a:rPr lang="en-US" b="1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over</a:t>
            </a: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 3.5 </a:t>
            </a:r>
            <a:r>
              <a:rPr kumimoji="0" lang="en-US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tonnes</a:t>
            </a: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 transporting animals or intended for the transport of animals, transporting animal products, animal by-products or derived products </a:t>
            </a:r>
            <a:r>
              <a:rPr lang="en-US" b="1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were</a:t>
            </a:r>
            <a:r>
              <a:rPr lang="en-US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 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ordered to use only these border crossings to cross the state border </a:t>
            </a: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from Austria or the Slovak Republic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 to the Czech Republic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cs-CZ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Hatě –  </a:t>
            </a:r>
            <a:r>
              <a:rPr kumimoji="0" lang="cs-CZ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Kleinhaugsdorf</a:t>
            </a:r>
            <a:r>
              <a:rPr kumimoji="0" lang="cs-CZ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cs-CZ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Mikulov – </a:t>
            </a:r>
            <a:r>
              <a:rPr kumimoji="0" lang="cs-CZ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Drasenhofen</a:t>
            </a:r>
            <a:endParaRPr kumimoji="0" lang="cs-CZ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cs-CZ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Lanžhot –  Brodské 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cs-CZ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Starý Hrozenkov – </a:t>
            </a:r>
            <a:r>
              <a:rPr kumimoji="0" lang="cs-CZ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Drietoma</a:t>
            </a:r>
            <a:endParaRPr kumimoji="0" lang="cs-CZ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cs-CZ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Mosty  u  Jablunkova  –  </a:t>
            </a:r>
            <a:r>
              <a:rPr kumimoji="0" lang="cs-CZ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Svrčinovec</a:t>
            </a:r>
            <a:endParaRPr kumimoji="0" lang="cs-CZ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cs-CZ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Halámky – </a:t>
            </a:r>
            <a:r>
              <a:rPr kumimoji="0" lang="cs-CZ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Nagelberg</a:t>
            </a:r>
            <a:endParaRPr kumimoji="0" lang="cs-CZ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6000"/>
              </a:lnSpc>
              <a:defRPr/>
            </a:pPr>
            <a:endParaRPr lang="cs-CZ" b="1"/>
          </a:p>
        </p:txBody>
      </p:sp>
      <p:sp>
        <p:nvSpPr>
          <p:cNvPr id="2" name="Zástupný text 3">
            <a:extLst>
              <a:ext uri="{FF2B5EF4-FFF2-40B4-BE49-F238E27FC236}">
                <a16:creationId xmlns:a16="http://schemas.microsoft.com/office/drawing/2014/main" id="{B273A53F-DA32-0C10-C751-3143BFEB29C1}"/>
              </a:ext>
            </a:extLst>
          </p:cNvPr>
          <p:cNvSpPr txBox="1">
            <a:spLocks/>
          </p:cNvSpPr>
          <p:nvPr/>
        </p:nvSpPr>
        <p:spPr bwMode="auto">
          <a:xfrm>
            <a:off x="1907704" y="248055"/>
            <a:ext cx="3528392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Font typeface="Arial" panose="020B0604020202020204" pitchFamily="34" charset="0"/>
              <a:buNone/>
              <a:defRPr sz="3000" b="1" kern="1200" baseline="0">
                <a:solidFill>
                  <a:srgbClr val="007EC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lnSpc>
                <a:spcPts val="2500"/>
              </a:lnSpc>
              <a:spcBef>
                <a:spcPts val="1800"/>
              </a:spcBef>
              <a:spcAft>
                <a:spcPts val="600"/>
              </a:spcAft>
              <a:buClr>
                <a:srgbClr val="007EC7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err="1"/>
              <a:t>Border</a:t>
            </a:r>
            <a:r>
              <a:rPr lang="cs-CZ"/>
              <a:t> </a:t>
            </a:r>
            <a:r>
              <a:rPr lang="cs-CZ" err="1"/>
              <a:t>crossing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2387626"/>
      </p:ext>
    </p:extLst>
  </p:cSld>
  <p:clrMapOvr>
    <a:masterClrMapping/>
  </p:clrMapOvr>
</p:sld>
</file>

<file path=ppt/theme/theme1.xml><?xml version="1.0" encoding="utf-8"?>
<a:theme xmlns:a="http://schemas.openxmlformats.org/drawingml/2006/main" name="SVS_sablona_PPT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VS_sablona_PPT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SVS_sablona_PPT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47AE114ED4DC24588C1B401884E03A7" ma:contentTypeVersion="4" ma:contentTypeDescription="Vytvoří nový dokument" ma:contentTypeScope="" ma:versionID="bddfd9d32a6c008912c4454638026059">
  <xsd:schema xmlns:xsd="http://www.w3.org/2001/XMLSchema" xmlns:xs="http://www.w3.org/2001/XMLSchema" xmlns:p="http://schemas.microsoft.com/office/2006/metadata/properties" xmlns:ns2="1b1abd05-0a2c-4023-8b57-57fce4fb0e6a" targetNamespace="http://schemas.microsoft.com/office/2006/metadata/properties" ma:root="true" ma:fieldsID="3085d6990d6c16c57a8ca887c5e9d373" ns2:_="">
    <xsd:import namespace="1b1abd05-0a2c-4023-8b57-57fce4fb0e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1abd05-0a2c-4023-8b57-57fce4fb0e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95897B5-9E41-4F78-B39C-054DDCEFFFE4}">
  <ds:schemaRefs>
    <ds:schemaRef ds:uri="1b1abd05-0a2c-4023-8b57-57fce4fb0e6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1516D5B1-DAD8-4116-B439-38B2B1A3A16C}">
  <ds:schemaRefs>
    <ds:schemaRef ds:uri="1b1abd05-0a2c-4023-8b57-57fce4fb0e6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F854F90-1C0E-4B9E-964B-A6C7766F07C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1714</Words>
  <Application>Microsoft Office PowerPoint</Application>
  <PresentationFormat>Předvádění na obrazovce (4:3)</PresentationFormat>
  <Paragraphs>260</Paragraphs>
  <Slides>32</Slides>
  <Notes>17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32</vt:i4>
      </vt:variant>
    </vt:vector>
  </HeadingPairs>
  <TitlesOfParts>
    <vt:vector size="40" baseType="lpstr">
      <vt:lpstr>Arial</vt:lpstr>
      <vt:lpstr>Calibri</vt:lpstr>
      <vt:lpstr>Segoe UI</vt:lpstr>
      <vt:lpstr>Times New Roman</vt:lpstr>
      <vt:lpstr>Wingdings</vt:lpstr>
      <vt:lpstr>SVS_sablona_PPT</vt:lpstr>
      <vt:lpstr>1_SVS_sablona_PPT</vt:lpstr>
      <vt:lpstr>2_SVS_sablona_PPT</vt:lpstr>
      <vt:lpstr>Agrokomplex Nitra  </vt:lpstr>
      <vt:lpstr>MVDr. Zbyněk Semerád – SVA CR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FMD suspicion - cattle   South Moravian region  </vt:lpstr>
      <vt:lpstr>Prezentace aplikace PowerPoint</vt:lpstr>
      <vt:lpstr>Prezentace aplikace PowerPoint</vt:lpstr>
      <vt:lpstr>FMD suspicion - pigs   South Bohemian region  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Measures at the border   Photos</vt:lpstr>
      <vt:lpstr>Prezentace aplikace PowerPoint</vt:lpstr>
      <vt:lpstr>Disinfection mats</vt:lpstr>
      <vt:lpstr>Prezentace aplikace PowerPoint</vt:lpstr>
      <vt:lpstr>Disinfection frames</vt:lpstr>
      <vt:lpstr>Prezentace aplikace PowerPoint</vt:lpstr>
      <vt:lpstr>Prezentace aplikace PowerPoint</vt:lpstr>
      <vt:lpstr>Thank you for attention</vt:lpstr>
    </vt:vector>
  </TitlesOfParts>
  <Company>SVS ČR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Dlouhý název prezentace  na dva řádky pod sebou</dc:title>
  <dc:creator>Richard Wallo</dc:creator>
  <cp:lastModifiedBy>MVDr. Zbyněk Semerád</cp:lastModifiedBy>
  <cp:revision>8</cp:revision>
  <cp:lastPrinted>2025-03-19T14:50:43Z</cp:lastPrinted>
  <dcterms:created xsi:type="dcterms:W3CDTF">2016-11-07T07:51:11Z</dcterms:created>
  <dcterms:modified xsi:type="dcterms:W3CDTF">2025-09-01T11:34:05Z</dcterms:modified>
</cp:coreProperties>
</file>